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17"/>
  </p:notesMasterIdLst>
  <p:sldIdLst>
    <p:sldId id="1017" r:id="rId5"/>
    <p:sldId id="1039" r:id="rId6"/>
    <p:sldId id="1040" r:id="rId7"/>
    <p:sldId id="1038" r:id="rId8"/>
    <p:sldId id="874" r:id="rId9"/>
    <p:sldId id="984" r:id="rId10"/>
    <p:sldId id="1018" r:id="rId11"/>
    <p:sldId id="262" r:id="rId12"/>
    <p:sldId id="1015" r:id="rId13"/>
    <p:sldId id="1016" r:id="rId14"/>
    <p:sldId id="828" r:id="rId15"/>
    <p:sldId id="87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7" autoAdjust="0"/>
    <p:restoredTop sz="94660"/>
  </p:normalViewPr>
  <p:slideViewPr>
    <p:cSldViewPr snapToGrid="0">
      <p:cViewPr varScale="1">
        <p:scale>
          <a:sx n="126" d="100"/>
          <a:sy n="126" d="100"/>
        </p:scale>
        <p:origin x="878" y="103"/>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F10EB-CEF6-4D32-B04D-6C3E360E61B5}" type="datetimeFigureOut">
              <a:rPr lang="en-US" smtClean="0"/>
              <a:t>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CF764E-223A-497E-889C-8CF78DFDA7FA}" type="slidenum">
              <a:rPr lang="en-US" smtClean="0"/>
              <a:t>‹#›</a:t>
            </a:fld>
            <a:endParaRPr lang="en-US"/>
          </a:p>
        </p:txBody>
      </p:sp>
    </p:spTree>
    <p:extLst>
      <p:ext uri="{BB962C8B-B14F-4D97-AF65-F5344CB8AC3E}">
        <p14:creationId xmlns:p14="http://schemas.microsoft.com/office/powerpoint/2010/main" val="3151601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48B53-BA4D-EE9C-31B6-4C19058D23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C4072-7165-8674-D204-8C144673F9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10EA95-BF0C-DD18-4581-2248E47110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C9FD9D-E3B1-7B02-49CA-80B9A98B4F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028DA8-4075-4826-A581-B2920D1BF28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6843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64711-6544-0BB8-7C7A-4029C9DDB08A}"/>
              </a:ext>
            </a:extLst>
          </p:cNvPr>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3F3A2FB-6056-74D9-35A7-83C7A81EA498}"/>
              </a:ext>
            </a:extLst>
          </p:cNvPr>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F9D1829-9BF3-F933-D7EE-DB75DC3F045C}"/>
              </a:ext>
            </a:extLst>
          </p:cNvPr>
          <p:cNvSpPr>
            <a:spLocks noGrp="1"/>
          </p:cNvSpPr>
          <p:nvPr>
            <p:ph type="dt" sz="half" idx="10"/>
          </p:nvPr>
        </p:nvSpPr>
        <p:spPr/>
        <p:txBody>
          <a:bodyPr/>
          <a:lstStyle/>
          <a:p>
            <a:fld id="{76E264EC-DA2D-40F9-A9C0-8F6BA15B0E72}" type="datetimeFigureOut">
              <a:rPr lang="en-US" smtClean="0"/>
              <a:t>9/4/2025</a:t>
            </a:fld>
            <a:endParaRPr lang="en-US"/>
          </a:p>
        </p:txBody>
      </p:sp>
      <p:sp>
        <p:nvSpPr>
          <p:cNvPr id="5" name="Footer Placeholder 4">
            <a:extLst>
              <a:ext uri="{FF2B5EF4-FFF2-40B4-BE49-F238E27FC236}">
                <a16:creationId xmlns:a16="http://schemas.microsoft.com/office/drawing/2014/main" id="{F13F8E17-D76C-E232-1D53-72B8B7ABD6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B5C64-83A0-3E99-3BA7-F0ACCEC782B2}"/>
              </a:ext>
            </a:extLst>
          </p:cNvPr>
          <p:cNvSpPr>
            <a:spLocks noGrp="1"/>
          </p:cNvSpPr>
          <p:nvPr>
            <p:ph type="sldNum" sz="quarter" idx="12"/>
          </p:nvPr>
        </p:nvSpPr>
        <p:spPr/>
        <p:txBody>
          <a:bodyPr/>
          <a:lstStyle/>
          <a:p>
            <a:fld id="{388E1392-7F3D-478A-BDBD-C6F1901EB330}" type="slidenum">
              <a:rPr lang="en-US" smtClean="0"/>
              <a:t>‹#›</a:t>
            </a:fld>
            <a:endParaRPr lang="en-US"/>
          </a:p>
        </p:txBody>
      </p:sp>
    </p:spTree>
    <p:extLst>
      <p:ext uri="{BB962C8B-B14F-4D97-AF65-F5344CB8AC3E}">
        <p14:creationId xmlns:p14="http://schemas.microsoft.com/office/powerpoint/2010/main" val="3446078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DE239-47C7-84DE-C192-06A24ABCB0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F42287-3B17-8309-2F85-8AFB0BA766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9D49CF-E40C-08F0-BE3E-BB76144F1606}"/>
              </a:ext>
            </a:extLst>
          </p:cNvPr>
          <p:cNvSpPr>
            <a:spLocks noGrp="1"/>
          </p:cNvSpPr>
          <p:nvPr>
            <p:ph type="dt" sz="half" idx="10"/>
          </p:nvPr>
        </p:nvSpPr>
        <p:spPr/>
        <p:txBody>
          <a:bodyPr/>
          <a:lstStyle/>
          <a:p>
            <a:fld id="{76E264EC-DA2D-40F9-A9C0-8F6BA15B0E72}" type="datetimeFigureOut">
              <a:rPr lang="en-US" smtClean="0"/>
              <a:t>9/4/2025</a:t>
            </a:fld>
            <a:endParaRPr lang="en-US"/>
          </a:p>
        </p:txBody>
      </p:sp>
      <p:sp>
        <p:nvSpPr>
          <p:cNvPr id="5" name="Footer Placeholder 4">
            <a:extLst>
              <a:ext uri="{FF2B5EF4-FFF2-40B4-BE49-F238E27FC236}">
                <a16:creationId xmlns:a16="http://schemas.microsoft.com/office/drawing/2014/main" id="{BA7AEB85-7BFA-BD2B-1C89-76CECA6DC8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D410D-D876-1462-A391-A06C80B3FE5D}"/>
              </a:ext>
            </a:extLst>
          </p:cNvPr>
          <p:cNvSpPr>
            <a:spLocks noGrp="1"/>
          </p:cNvSpPr>
          <p:nvPr>
            <p:ph type="sldNum" sz="quarter" idx="12"/>
          </p:nvPr>
        </p:nvSpPr>
        <p:spPr/>
        <p:txBody>
          <a:bodyPr/>
          <a:lstStyle/>
          <a:p>
            <a:fld id="{388E1392-7F3D-478A-BDBD-C6F1901EB330}" type="slidenum">
              <a:rPr lang="en-US" smtClean="0"/>
              <a:t>‹#›</a:t>
            </a:fld>
            <a:endParaRPr lang="en-US"/>
          </a:p>
        </p:txBody>
      </p:sp>
    </p:spTree>
    <p:extLst>
      <p:ext uri="{BB962C8B-B14F-4D97-AF65-F5344CB8AC3E}">
        <p14:creationId xmlns:p14="http://schemas.microsoft.com/office/powerpoint/2010/main" val="2009800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AE2D68-BD2C-4A3E-588E-5E02678F98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6570BC-7874-E04B-85F4-03BC8E1FF8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7AB1F-E27B-CA1E-27BC-2421E75012BE}"/>
              </a:ext>
            </a:extLst>
          </p:cNvPr>
          <p:cNvSpPr>
            <a:spLocks noGrp="1"/>
          </p:cNvSpPr>
          <p:nvPr>
            <p:ph type="dt" sz="half" idx="10"/>
          </p:nvPr>
        </p:nvSpPr>
        <p:spPr/>
        <p:txBody>
          <a:bodyPr/>
          <a:lstStyle/>
          <a:p>
            <a:fld id="{76E264EC-DA2D-40F9-A9C0-8F6BA15B0E72}" type="datetimeFigureOut">
              <a:rPr lang="en-US" smtClean="0"/>
              <a:t>9/4/2025</a:t>
            </a:fld>
            <a:endParaRPr lang="en-US"/>
          </a:p>
        </p:txBody>
      </p:sp>
      <p:sp>
        <p:nvSpPr>
          <p:cNvPr id="5" name="Footer Placeholder 4">
            <a:extLst>
              <a:ext uri="{FF2B5EF4-FFF2-40B4-BE49-F238E27FC236}">
                <a16:creationId xmlns:a16="http://schemas.microsoft.com/office/drawing/2014/main" id="{626A25AF-101B-69CE-6DA8-211DBF9411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275DF-18F6-267E-14C7-D3FF883810EA}"/>
              </a:ext>
            </a:extLst>
          </p:cNvPr>
          <p:cNvSpPr>
            <a:spLocks noGrp="1"/>
          </p:cNvSpPr>
          <p:nvPr>
            <p:ph type="sldNum" sz="quarter" idx="12"/>
          </p:nvPr>
        </p:nvSpPr>
        <p:spPr/>
        <p:txBody>
          <a:bodyPr/>
          <a:lstStyle/>
          <a:p>
            <a:fld id="{388E1392-7F3D-478A-BDBD-C6F1901EB330}" type="slidenum">
              <a:rPr lang="en-US" smtClean="0"/>
              <a:t>‹#›</a:t>
            </a:fld>
            <a:endParaRPr lang="en-US"/>
          </a:p>
        </p:txBody>
      </p:sp>
    </p:spTree>
    <p:extLst>
      <p:ext uri="{BB962C8B-B14F-4D97-AF65-F5344CB8AC3E}">
        <p14:creationId xmlns:p14="http://schemas.microsoft.com/office/powerpoint/2010/main" val="4133354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FE37D9-E3B3-4532-A22D-7EED90D34016}"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2B650-C80D-493F-A930-ACCB326712BB}" type="slidenum">
              <a:rPr lang="en-US" smtClean="0"/>
              <a:t>‹#›</a:t>
            </a:fld>
            <a:endParaRPr lang="en-US"/>
          </a:p>
        </p:txBody>
      </p:sp>
    </p:spTree>
    <p:extLst>
      <p:ext uri="{BB962C8B-B14F-4D97-AF65-F5344CB8AC3E}">
        <p14:creationId xmlns:p14="http://schemas.microsoft.com/office/powerpoint/2010/main" val="644366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FE37D9-E3B3-4532-A22D-7EED90D34016}"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2B650-C80D-493F-A930-ACCB326712BB}" type="slidenum">
              <a:rPr lang="en-US" smtClean="0"/>
              <a:t>‹#›</a:t>
            </a:fld>
            <a:endParaRPr lang="en-US"/>
          </a:p>
        </p:txBody>
      </p:sp>
    </p:spTree>
    <p:extLst>
      <p:ext uri="{BB962C8B-B14F-4D97-AF65-F5344CB8AC3E}">
        <p14:creationId xmlns:p14="http://schemas.microsoft.com/office/powerpoint/2010/main" val="1766773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FE37D9-E3B3-4532-A22D-7EED90D34016}"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2B650-C80D-493F-A930-ACCB326712BB}" type="slidenum">
              <a:rPr lang="en-US" smtClean="0"/>
              <a:t>‹#›</a:t>
            </a:fld>
            <a:endParaRPr lang="en-US"/>
          </a:p>
        </p:txBody>
      </p:sp>
    </p:spTree>
    <p:extLst>
      <p:ext uri="{BB962C8B-B14F-4D97-AF65-F5344CB8AC3E}">
        <p14:creationId xmlns:p14="http://schemas.microsoft.com/office/powerpoint/2010/main" val="2466722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FE37D9-E3B3-4532-A22D-7EED90D34016}" type="datetimeFigureOut">
              <a:rPr lang="en-US" smtClean="0"/>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2B650-C80D-493F-A930-ACCB326712BB}" type="slidenum">
              <a:rPr lang="en-US" smtClean="0"/>
              <a:t>‹#›</a:t>
            </a:fld>
            <a:endParaRPr lang="en-US"/>
          </a:p>
        </p:txBody>
      </p:sp>
    </p:spTree>
    <p:extLst>
      <p:ext uri="{BB962C8B-B14F-4D97-AF65-F5344CB8AC3E}">
        <p14:creationId xmlns:p14="http://schemas.microsoft.com/office/powerpoint/2010/main" val="1915199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FE37D9-E3B3-4532-A22D-7EED90D34016}" type="datetimeFigureOut">
              <a:rPr lang="en-US" smtClean="0"/>
              <a:t>9/4/2025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C2B650-C80D-493F-A930-ACCB326712BB}" type="slidenum">
              <a:rPr lang="en-US" smtClean="0"/>
              <a:t>‹#›</a:t>
            </a:fld>
            <a:endParaRPr lang="en-US"/>
          </a:p>
        </p:txBody>
      </p:sp>
    </p:spTree>
    <p:extLst>
      <p:ext uri="{BB962C8B-B14F-4D97-AF65-F5344CB8AC3E}">
        <p14:creationId xmlns:p14="http://schemas.microsoft.com/office/powerpoint/2010/main" val="104295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FE37D9-E3B3-4532-A22D-7EED90D34016}" type="datetimeFigureOut">
              <a:rPr lang="en-US" smtClean="0"/>
              <a:t>9/4/2025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C2B650-C80D-493F-A930-ACCB326712BB}" type="slidenum">
              <a:rPr lang="en-US" smtClean="0"/>
              <a:t>‹#›</a:t>
            </a:fld>
            <a:endParaRPr lang="en-US"/>
          </a:p>
        </p:txBody>
      </p:sp>
    </p:spTree>
    <p:extLst>
      <p:ext uri="{BB962C8B-B14F-4D97-AF65-F5344CB8AC3E}">
        <p14:creationId xmlns:p14="http://schemas.microsoft.com/office/powerpoint/2010/main" val="23494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5C2B650-C80D-493F-A930-ACCB326712BB}" type="slidenum">
              <a:rPr lang="en-US" smtClean="0"/>
              <a:t>‹#›</a:t>
            </a:fld>
            <a:endParaRPr lang="en-US"/>
          </a:p>
        </p:txBody>
      </p:sp>
      <p:pic>
        <p:nvPicPr>
          <p:cNvPr id="5" name="Picture 4">
            <a:extLst>
              <a:ext uri="{FF2B5EF4-FFF2-40B4-BE49-F238E27FC236}">
                <a16:creationId xmlns:a16="http://schemas.microsoft.com/office/drawing/2014/main" id="{CF7FFC13-0D68-9909-830F-E9D3639C35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004" y="6485983"/>
            <a:ext cx="658368" cy="319132"/>
          </a:xfrm>
          <a:prstGeom prst="rect">
            <a:avLst/>
          </a:prstGeom>
        </p:spPr>
      </p:pic>
    </p:spTree>
    <p:extLst>
      <p:ext uri="{BB962C8B-B14F-4D97-AF65-F5344CB8AC3E}">
        <p14:creationId xmlns:p14="http://schemas.microsoft.com/office/powerpoint/2010/main" val="3888736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FE37D9-E3B3-4532-A22D-7EED90D34016}" type="datetimeFigureOut">
              <a:rPr lang="en-US" smtClean="0"/>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2B650-C80D-493F-A930-ACCB326712BB}" type="slidenum">
              <a:rPr lang="en-US" smtClean="0"/>
              <a:t>‹#›</a:t>
            </a:fld>
            <a:endParaRPr lang="en-US"/>
          </a:p>
        </p:txBody>
      </p:sp>
    </p:spTree>
    <p:extLst>
      <p:ext uri="{BB962C8B-B14F-4D97-AF65-F5344CB8AC3E}">
        <p14:creationId xmlns:p14="http://schemas.microsoft.com/office/powerpoint/2010/main" val="4084674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30DF3-CAA2-F016-5904-113F873A6BBF}"/>
              </a:ext>
            </a:extLst>
          </p:cNvPr>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B386202-22AD-15A7-5F2D-9F9E8555B26B}"/>
              </a:ext>
            </a:extLst>
          </p:cNvPr>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2ADA19F-06E8-DE62-3656-2B84CD8131C8}"/>
              </a:ext>
            </a:extLst>
          </p:cNvPr>
          <p:cNvSpPr>
            <a:spLocks noGrp="1"/>
          </p:cNvSpPr>
          <p:nvPr>
            <p:ph type="dt" sz="half" idx="10"/>
          </p:nvPr>
        </p:nvSpPr>
        <p:spPr/>
        <p:txBody>
          <a:bodyPr/>
          <a:lstStyle/>
          <a:p>
            <a:fld id="{76E264EC-DA2D-40F9-A9C0-8F6BA15B0E72}" type="datetimeFigureOut">
              <a:rPr lang="en-US" smtClean="0"/>
              <a:t>9/4/2025</a:t>
            </a:fld>
            <a:endParaRPr lang="en-US"/>
          </a:p>
        </p:txBody>
      </p:sp>
      <p:sp>
        <p:nvSpPr>
          <p:cNvPr id="5" name="Footer Placeholder 4">
            <a:extLst>
              <a:ext uri="{FF2B5EF4-FFF2-40B4-BE49-F238E27FC236}">
                <a16:creationId xmlns:a16="http://schemas.microsoft.com/office/drawing/2014/main" id="{6ED8259E-C9EB-BA19-0033-CFC5B7E5ED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713A2-0961-2376-CE43-47B89199112C}"/>
              </a:ext>
            </a:extLst>
          </p:cNvPr>
          <p:cNvSpPr>
            <a:spLocks noGrp="1"/>
          </p:cNvSpPr>
          <p:nvPr>
            <p:ph type="sldNum" sz="quarter" idx="12"/>
          </p:nvPr>
        </p:nvSpPr>
        <p:spPr/>
        <p:txBody>
          <a:bodyPr/>
          <a:lstStyle/>
          <a:p>
            <a:fld id="{388E1392-7F3D-478A-BDBD-C6F1901EB330}" type="slidenum">
              <a:rPr lang="en-US" smtClean="0"/>
              <a:t>‹#›</a:t>
            </a:fld>
            <a:endParaRPr lang="en-US"/>
          </a:p>
        </p:txBody>
      </p:sp>
    </p:spTree>
    <p:extLst>
      <p:ext uri="{BB962C8B-B14F-4D97-AF65-F5344CB8AC3E}">
        <p14:creationId xmlns:p14="http://schemas.microsoft.com/office/powerpoint/2010/main" val="608823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FE37D9-E3B3-4532-A22D-7EED90D34016}" type="datetimeFigureOut">
              <a:rPr lang="en-US" smtClean="0"/>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2B650-C80D-493F-A930-ACCB326712BB}" type="slidenum">
              <a:rPr lang="en-US" smtClean="0"/>
              <a:t>‹#›</a:t>
            </a:fld>
            <a:endParaRPr lang="en-US"/>
          </a:p>
        </p:txBody>
      </p:sp>
    </p:spTree>
    <p:extLst>
      <p:ext uri="{BB962C8B-B14F-4D97-AF65-F5344CB8AC3E}">
        <p14:creationId xmlns:p14="http://schemas.microsoft.com/office/powerpoint/2010/main" val="3060765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FE37D9-E3B3-4532-A22D-7EED90D34016}"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2B650-C80D-493F-A930-ACCB326712BB}" type="slidenum">
              <a:rPr lang="en-US" smtClean="0"/>
              <a:t>‹#›</a:t>
            </a:fld>
            <a:endParaRPr lang="en-US"/>
          </a:p>
        </p:txBody>
      </p:sp>
    </p:spTree>
    <p:extLst>
      <p:ext uri="{BB962C8B-B14F-4D97-AF65-F5344CB8AC3E}">
        <p14:creationId xmlns:p14="http://schemas.microsoft.com/office/powerpoint/2010/main" val="2448235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FE37D9-E3B3-4532-A22D-7EED90D34016}"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2B650-C80D-493F-A930-ACCB326712BB}" type="slidenum">
              <a:rPr lang="en-US" smtClean="0"/>
              <a:t>‹#›</a:t>
            </a:fld>
            <a:endParaRPr lang="en-US"/>
          </a:p>
        </p:txBody>
      </p:sp>
    </p:spTree>
    <p:extLst>
      <p:ext uri="{BB962C8B-B14F-4D97-AF65-F5344CB8AC3E}">
        <p14:creationId xmlns:p14="http://schemas.microsoft.com/office/powerpoint/2010/main" val="757485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79BF02-1D6F-48DC-AE38-324126BD96BB}" type="datetimeFigureOut">
              <a:rPr lang="en-US" smtClean="0">
                <a:solidFill>
                  <a:prstClr val="black">
                    <a:tint val="75000"/>
                  </a:prstClr>
                </a:solidFill>
              </a:rPr>
              <a:pPr/>
              <a:t>9/4/2025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822232-9D53-4E93-A8EB-E2F6F17658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596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9BF02-1D6F-48DC-AE38-324126BD96BB}" type="datetimeFigureOut">
              <a:rPr lang="en-US" smtClean="0">
                <a:solidFill>
                  <a:prstClr val="black">
                    <a:tint val="75000"/>
                  </a:prstClr>
                </a:solidFill>
              </a:rPr>
              <a:pPr/>
              <a:t>9/4/2025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822232-9D53-4E93-A8EB-E2F6F17658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069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79BF02-1D6F-48DC-AE38-324126BD96BB}" type="datetimeFigureOut">
              <a:rPr lang="en-US" smtClean="0">
                <a:solidFill>
                  <a:prstClr val="black">
                    <a:tint val="75000"/>
                  </a:prstClr>
                </a:solidFill>
              </a:rPr>
              <a:pPr/>
              <a:t>9/4/2025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822232-9D53-4E93-A8EB-E2F6F17658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5130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79BF02-1D6F-48DC-AE38-324126BD96BB}" type="datetimeFigureOut">
              <a:rPr lang="en-US" smtClean="0">
                <a:solidFill>
                  <a:prstClr val="black">
                    <a:tint val="75000"/>
                  </a:prstClr>
                </a:solidFill>
              </a:rPr>
              <a:pPr/>
              <a:t>9/4/2025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822232-9D53-4E93-A8EB-E2F6F17658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998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79BF02-1D6F-48DC-AE38-324126BD96BB}" type="datetimeFigureOut">
              <a:rPr lang="en-US" smtClean="0">
                <a:solidFill>
                  <a:prstClr val="black">
                    <a:tint val="75000"/>
                  </a:prstClr>
                </a:solidFill>
              </a:rPr>
              <a:pPr/>
              <a:t>9/4/2025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822232-9D53-4E93-A8EB-E2F6F17658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263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79BF02-1D6F-48DC-AE38-324126BD96BB}" type="datetimeFigureOut">
              <a:rPr lang="en-US" smtClean="0">
                <a:solidFill>
                  <a:prstClr val="black">
                    <a:tint val="75000"/>
                  </a:prstClr>
                </a:solidFill>
              </a:rPr>
              <a:pPr/>
              <a:t>9/4/2025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822232-9D53-4E93-A8EB-E2F6F17658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688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79BF02-1D6F-48DC-AE38-324126BD96BB}" type="datetimeFigureOut">
              <a:rPr lang="en-US" smtClean="0">
                <a:solidFill>
                  <a:prstClr val="black">
                    <a:tint val="75000"/>
                  </a:prstClr>
                </a:solidFill>
              </a:rPr>
              <a:pPr/>
              <a:t>9/4/2025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822232-9D53-4E93-A8EB-E2F6F17658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415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E6DE1-BF94-6234-848B-B1EE51DE2ADD}"/>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55729C4-F2F6-E524-279E-F755BB009F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5DB0A0-F7D9-B012-2375-6142DDFBEAAB}"/>
              </a:ext>
            </a:extLst>
          </p:cNvPr>
          <p:cNvSpPr>
            <a:spLocks noGrp="1"/>
          </p:cNvSpPr>
          <p:nvPr>
            <p:ph type="dt" sz="half" idx="10"/>
          </p:nvPr>
        </p:nvSpPr>
        <p:spPr/>
        <p:txBody>
          <a:bodyPr/>
          <a:lstStyle/>
          <a:p>
            <a:fld id="{76E264EC-DA2D-40F9-A9C0-8F6BA15B0E72}" type="datetimeFigureOut">
              <a:rPr lang="en-US" smtClean="0"/>
              <a:t>9/4/2025</a:t>
            </a:fld>
            <a:endParaRPr lang="en-US"/>
          </a:p>
        </p:txBody>
      </p:sp>
      <p:sp>
        <p:nvSpPr>
          <p:cNvPr id="5" name="Footer Placeholder 4">
            <a:extLst>
              <a:ext uri="{FF2B5EF4-FFF2-40B4-BE49-F238E27FC236}">
                <a16:creationId xmlns:a16="http://schemas.microsoft.com/office/drawing/2014/main" id="{3ABFDF4C-488A-9523-4C18-CE3C2310B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C8EFF-24B8-DDB5-314B-C614B02679AB}"/>
              </a:ext>
            </a:extLst>
          </p:cNvPr>
          <p:cNvSpPr>
            <a:spLocks noGrp="1"/>
          </p:cNvSpPr>
          <p:nvPr>
            <p:ph type="sldNum" sz="quarter" idx="12"/>
          </p:nvPr>
        </p:nvSpPr>
        <p:spPr/>
        <p:txBody>
          <a:bodyPr/>
          <a:lstStyle/>
          <a:p>
            <a:fld id="{388E1392-7F3D-478A-BDBD-C6F1901EB330}" type="slidenum">
              <a:rPr lang="en-US" smtClean="0"/>
              <a:t>‹#›</a:t>
            </a:fld>
            <a:endParaRPr lang="en-US"/>
          </a:p>
        </p:txBody>
      </p:sp>
    </p:spTree>
    <p:extLst>
      <p:ext uri="{BB962C8B-B14F-4D97-AF65-F5344CB8AC3E}">
        <p14:creationId xmlns:p14="http://schemas.microsoft.com/office/powerpoint/2010/main" val="1316064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79BF02-1D6F-48DC-AE38-324126BD96BB}" type="datetimeFigureOut">
              <a:rPr lang="en-US" smtClean="0">
                <a:solidFill>
                  <a:prstClr val="black">
                    <a:tint val="75000"/>
                  </a:prstClr>
                </a:solidFill>
              </a:rPr>
              <a:pPr/>
              <a:t>9/4/2025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822232-9D53-4E93-A8EB-E2F6F17658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5245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79BF02-1D6F-48DC-AE38-324126BD96BB}" type="datetimeFigureOut">
              <a:rPr lang="en-US" smtClean="0">
                <a:solidFill>
                  <a:prstClr val="black">
                    <a:tint val="75000"/>
                  </a:prstClr>
                </a:solidFill>
              </a:rPr>
              <a:pPr/>
              <a:t>9/4/2025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822232-9D53-4E93-A8EB-E2F6F17658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966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9BF02-1D6F-48DC-AE38-324126BD96BB}" type="datetimeFigureOut">
              <a:rPr lang="en-US" smtClean="0">
                <a:solidFill>
                  <a:prstClr val="black">
                    <a:tint val="75000"/>
                  </a:prstClr>
                </a:solidFill>
              </a:rPr>
              <a:pPr/>
              <a:t>9/4/2025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822232-9D53-4E93-A8EB-E2F6F17658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783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9BF02-1D6F-48DC-AE38-324126BD96BB}" type="datetimeFigureOut">
              <a:rPr lang="en-US" smtClean="0">
                <a:solidFill>
                  <a:prstClr val="black">
                    <a:tint val="75000"/>
                  </a:prstClr>
                </a:solidFill>
              </a:rPr>
              <a:pPr/>
              <a:t>9/4/2025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822232-9D53-4E93-A8EB-E2F6F17658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309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6E264EC-DA2D-40F9-A9C0-8F6BA15B0E72}"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8E1392-7F3D-478A-BDBD-C6F1901EB330}" type="slidenum">
              <a:rPr lang="en-US" smtClean="0"/>
              <a:t>‹#›</a:t>
            </a:fld>
            <a:endParaRPr lang="en-US"/>
          </a:p>
        </p:txBody>
      </p:sp>
    </p:spTree>
    <p:extLst>
      <p:ext uri="{BB962C8B-B14F-4D97-AF65-F5344CB8AC3E}">
        <p14:creationId xmlns:p14="http://schemas.microsoft.com/office/powerpoint/2010/main" val="26550405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E264EC-DA2D-40F9-A9C0-8F6BA15B0E72}"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8E1392-7F3D-478A-BDBD-C6F1901EB330}" type="slidenum">
              <a:rPr lang="en-US" smtClean="0"/>
              <a:t>‹#›</a:t>
            </a:fld>
            <a:endParaRPr lang="en-US"/>
          </a:p>
        </p:txBody>
      </p:sp>
    </p:spTree>
    <p:extLst>
      <p:ext uri="{BB962C8B-B14F-4D97-AF65-F5344CB8AC3E}">
        <p14:creationId xmlns:p14="http://schemas.microsoft.com/office/powerpoint/2010/main" val="1851985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264EC-DA2D-40F9-A9C0-8F6BA15B0E72}"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8E1392-7F3D-478A-BDBD-C6F1901EB330}" type="slidenum">
              <a:rPr lang="en-US" smtClean="0"/>
              <a:t>‹#›</a:t>
            </a:fld>
            <a:endParaRPr lang="en-US"/>
          </a:p>
        </p:txBody>
      </p:sp>
    </p:spTree>
    <p:extLst>
      <p:ext uri="{BB962C8B-B14F-4D97-AF65-F5344CB8AC3E}">
        <p14:creationId xmlns:p14="http://schemas.microsoft.com/office/powerpoint/2010/main" val="2744176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E264EC-DA2D-40F9-A9C0-8F6BA15B0E72}" type="datetimeFigureOut">
              <a:rPr lang="en-US" smtClean="0"/>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8E1392-7F3D-478A-BDBD-C6F1901EB330}" type="slidenum">
              <a:rPr lang="en-US" smtClean="0"/>
              <a:t>‹#›</a:t>
            </a:fld>
            <a:endParaRPr lang="en-US"/>
          </a:p>
        </p:txBody>
      </p:sp>
    </p:spTree>
    <p:extLst>
      <p:ext uri="{BB962C8B-B14F-4D97-AF65-F5344CB8AC3E}">
        <p14:creationId xmlns:p14="http://schemas.microsoft.com/office/powerpoint/2010/main" val="32871208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E264EC-DA2D-40F9-A9C0-8F6BA15B0E72}" type="datetimeFigureOut">
              <a:rPr lang="en-US" smtClean="0"/>
              <a:t>9/4/2025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8E1392-7F3D-478A-BDBD-C6F1901EB330}" type="slidenum">
              <a:rPr lang="en-US" smtClean="0"/>
              <a:t>‹#›</a:t>
            </a:fld>
            <a:endParaRPr lang="en-US"/>
          </a:p>
        </p:txBody>
      </p:sp>
    </p:spTree>
    <p:extLst>
      <p:ext uri="{BB962C8B-B14F-4D97-AF65-F5344CB8AC3E}">
        <p14:creationId xmlns:p14="http://schemas.microsoft.com/office/powerpoint/2010/main" val="3993524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6E264EC-DA2D-40F9-A9C0-8F6BA15B0E72}" type="datetimeFigureOut">
              <a:rPr lang="en-US" smtClean="0"/>
              <a:t>9/4/2025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8E1392-7F3D-478A-BDBD-C6F1901EB330}" type="slidenum">
              <a:rPr lang="en-US" smtClean="0"/>
              <a:t>‹#›</a:t>
            </a:fld>
            <a:endParaRPr lang="en-US"/>
          </a:p>
        </p:txBody>
      </p:sp>
    </p:spTree>
    <p:extLst>
      <p:ext uri="{BB962C8B-B14F-4D97-AF65-F5344CB8AC3E}">
        <p14:creationId xmlns:p14="http://schemas.microsoft.com/office/powerpoint/2010/main" val="2737087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AD90-9C5E-6F36-17B4-0768700D6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73A1B-907B-9934-696F-299B0E1B21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981215-A13D-2CC7-A91A-6C44075A17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CCD6EC-C145-47AD-559D-FFE18975B49B}"/>
              </a:ext>
            </a:extLst>
          </p:cNvPr>
          <p:cNvSpPr>
            <a:spLocks noGrp="1"/>
          </p:cNvSpPr>
          <p:nvPr>
            <p:ph type="dt" sz="half" idx="10"/>
          </p:nvPr>
        </p:nvSpPr>
        <p:spPr/>
        <p:txBody>
          <a:bodyPr/>
          <a:lstStyle/>
          <a:p>
            <a:fld id="{76E264EC-DA2D-40F9-A9C0-8F6BA15B0E72}" type="datetimeFigureOut">
              <a:rPr lang="en-US" smtClean="0"/>
              <a:t>9/4/2025</a:t>
            </a:fld>
            <a:endParaRPr lang="en-US"/>
          </a:p>
        </p:txBody>
      </p:sp>
      <p:sp>
        <p:nvSpPr>
          <p:cNvPr id="6" name="Footer Placeholder 5">
            <a:extLst>
              <a:ext uri="{FF2B5EF4-FFF2-40B4-BE49-F238E27FC236}">
                <a16:creationId xmlns:a16="http://schemas.microsoft.com/office/drawing/2014/main" id="{7F57A947-53F3-3DC4-CCB8-B469371769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F69F5E-02A1-896F-8125-AA1B756A00DE}"/>
              </a:ext>
            </a:extLst>
          </p:cNvPr>
          <p:cNvSpPr>
            <a:spLocks noGrp="1"/>
          </p:cNvSpPr>
          <p:nvPr>
            <p:ph type="sldNum" sz="quarter" idx="12"/>
          </p:nvPr>
        </p:nvSpPr>
        <p:spPr/>
        <p:txBody>
          <a:bodyPr/>
          <a:lstStyle/>
          <a:p>
            <a:fld id="{388E1392-7F3D-478A-BDBD-C6F1901EB330}" type="slidenum">
              <a:rPr lang="en-US" smtClean="0"/>
              <a:t>‹#›</a:t>
            </a:fld>
            <a:endParaRPr lang="en-US"/>
          </a:p>
        </p:txBody>
      </p:sp>
    </p:spTree>
    <p:extLst>
      <p:ext uri="{BB962C8B-B14F-4D97-AF65-F5344CB8AC3E}">
        <p14:creationId xmlns:p14="http://schemas.microsoft.com/office/powerpoint/2010/main" val="36837607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88E1392-7F3D-478A-BDBD-C6F1901EB330}" type="slidenum">
              <a:rPr lang="en-US" smtClean="0"/>
              <a:t>‹#›</a:t>
            </a:fld>
            <a:endParaRPr lang="en-US"/>
          </a:p>
        </p:txBody>
      </p:sp>
      <p:pic>
        <p:nvPicPr>
          <p:cNvPr id="5" name="Picture 4">
            <a:extLst>
              <a:ext uri="{FF2B5EF4-FFF2-40B4-BE49-F238E27FC236}">
                <a16:creationId xmlns:a16="http://schemas.microsoft.com/office/drawing/2014/main" id="{277E6C02-70E5-0A10-70AF-17B6060C3E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005" y="6499827"/>
            <a:ext cx="658368" cy="256939"/>
          </a:xfrm>
          <a:prstGeom prst="rect">
            <a:avLst/>
          </a:prstGeom>
        </p:spPr>
      </p:pic>
    </p:spTree>
    <p:extLst>
      <p:ext uri="{BB962C8B-B14F-4D97-AF65-F5344CB8AC3E}">
        <p14:creationId xmlns:p14="http://schemas.microsoft.com/office/powerpoint/2010/main" val="33290059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E264EC-DA2D-40F9-A9C0-8F6BA15B0E72}" type="datetimeFigureOut">
              <a:rPr lang="en-US" smtClean="0"/>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8E1392-7F3D-478A-BDBD-C6F1901EB330}" type="slidenum">
              <a:rPr lang="en-US" smtClean="0"/>
              <a:t>‹#›</a:t>
            </a:fld>
            <a:endParaRPr lang="en-US"/>
          </a:p>
        </p:txBody>
      </p:sp>
    </p:spTree>
    <p:extLst>
      <p:ext uri="{BB962C8B-B14F-4D97-AF65-F5344CB8AC3E}">
        <p14:creationId xmlns:p14="http://schemas.microsoft.com/office/powerpoint/2010/main" val="2824445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E264EC-DA2D-40F9-A9C0-8F6BA15B0E72}" type="datetimeFigureOut">
              <a:rPr lang="en-US" smtClean="0"/>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8E1392-7F3D-478A-BDBD-C6F1901EB330}" type="slidenum">
              <a:rPr lang="en-US" smtClean="0"/>
              <a:t>‹#›</a:t>
            </a:fld>
            <a:endParaRPr lang="en-US"/>
          </a:p>
        </p:txBody>
      </p:sp>
    </p:spTree>
    <p:extLst>
      <p:ext uri="{BB962C8B-B14F-4D97-AF65-F5344CB8AC3E}">
        <p14:creationId xmlns:p14="http://schemas.microsoft.com/office/powerpoint/2010/main" val="26187112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E264EC-DA2D-40F9-A9C0-8F6BA15B0E72}"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8E1392-7F3D-478A-BDBD-C6F1901EB330}" type="slidenum">
              <a:rPr lang="en-US" smtClean="0"/>
              <a:t>‹#›</a:t>
            </a:fld>
            <a:endParaRPr lang="en-US"/>
          </a:p>
        </p:txBody>
      </p:sp>
    </p:spTree>
    <p:extLst>
      <p:ext uri="{BB962C8B-B14F-4D97-AF65-F5344CB8AC3E}">
        <p14:creationId xmlns:p14="http://schemas.microsoft.com/office/powerpoint/2010/main" val="8262892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E264EC-DA2D-40F9-A9C0-8F6BA15B0E72}"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8E1392-7F3D-478A-BDBD-C6F1901EB330}" type="slidenum">
              <a:rPr lang="en-US" smtClean="0"/>
              <a:t>‹#›</a:t>
            </a:fld>
            <a:endParaRPr lang="en-US"/>
          </a:p>
        </p:txBody>
      </p:sp>
    </p:spTree>
    <p:extLst>
      <p:ext uri="{BB962C8B-B14F-4D97-AF65-F5344CB8AC3E}">
        <p14:creationId xmlns:p14="http://schemas.microsoft.com/office/powerpoint/2010/main" val="3805840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6E0B-62D5-96F1-30C3-346295A892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DB828D-BE44-DCEF-4CD0-0640FF1843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EB4BEF-A066-43C8-CBD2-01881C36B7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3F739-BBAB-1942-C11B-2D8B7C2F05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8F5061-A714-67A1-9995-83708C706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508853-E71A-E79A-2181-F47BFF48D64E}"/>
              </a:ext>
            </a:extLst>
          </p:cNvPr>
          <p:cNvSpPr>
            <a:spLocks noGrp="1"/>
          </p:cNvSpPr>
          <p:nvPr>
            <p:ph type="dt" sz="half" idx="10"/>
          </p:nvPr>
        </p:nvSpPr>
        <p:spPr/>
        <p:txBody>
          <a:bodyPr/>
          <a:lstStyle/>
          <a:p>
            <a:fld id="{76E264EC-DA2D-40F9-A9C0-8F6BA15B0E72}" type="datetimeFigureOut">
              <a:rPr lang="en-US" smtClean="0"/>
              <a:t>9/4/2025</a:t>
            </a:fld>
            <a:endParaRPr lang="en-US"/>
          </a:p>
        </p:txBody>
      </p:sp>
      <p:sp>
        <p:nvSpPr>
          <p:cNvPr id="8" name="Footer Placeholder 7">
            <a:extLst>
              <a:ext uri="{FF2B5EF4-FFF2-40B4-BE49-F238E27FC236}">
                <a16:creationId xmlns:a16="http://schemas.microsoft.com/office/drawing/2014/main" id="{D6977660-E2A8-9E62-D7F0-6B460868DE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372CD4-8111-A6D5-81DD-1A6D104844E3}"/>
              </a:ext>
            </a:extLst>
          </p:cNvPr>
          <p:cNvSpPr>
            <a:spLocks noGrp="1"/>
          </p:cNvSpPr>
          <p:nvPr>
            <p:ph type="sldNum" sz="quarter" idx="12"/>
          </p:nvPr>
        </p:nvSpPr>
        <p:spPr/>
        <p:txBody>
          <a:bodyPr/>
          <a:lstStyle/>
          <a:p>
            <a:fld id="{388E1392-7F3D-478A-BDBD-C6F1901EB330}" type="slidenum">
              <a:rPr lang="en-US" smtClean="0"/>
              <a:t>‹#›</a:t>
            </a:fld>
            <a:endParaRPr lang="en-US"/>
          </a:p>
        </p:txBody>
      </p:sp>
    </p:spTree>
    <p:extLst>
      <p:ext uri="{BB962C8B-B14F-4D97-AF65-F5344CB8AC3E}">
        <p14:creationId xmlns:p14="http://schemas.microsoft.com/office/powerpoint/2010/main" val="3661065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AED7B-361D-C269-D30D-2CE1EF12C7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FFFEAF-FE15-1AFA-6BDA-4FA9621D39E3}"/>
              </a:ext>
            </a:extLst>
          </p:cNvPr>
          <p:cNvSpPr>
            <a:spLocks noGrp="1"/>
          </p:cNvSpPr>
          <p:nvPr>
            <p:ph type="dt" sz="half" idx="10"/>
          </p:nvPr>
        </p:nvSpPr>
        <p:spPr/>
        <p:txBody>
          <a:bodyPr/>
          <a:lstStyle/>
          <a:p>
            <a:fld id="{76E264EC-DA2D-40F9-A9C0-8F6BA15B0E72}" type="datetimeFigureOut">
              <a:rPr lang="en-US" smtClean="0"/>
              <a:t>9/4/2025</a:t>
            </a:fld>
            <a:endParaRPr lang="en-US"/>
          </a:p>
        </p:txBody>
      </p:sp>
      <p:sp>
        <p:nvSpPr>
          <p:cNvPr id="4" name="Footer Placeholder 3">
            <a:extLst>
              <a:ext uri="{FF2B5EF4-FFF2-40B4-BE49-F238E27FC236}">
                <a16:creationId xmlns:a16="http://schemas.microsoft.com/office/drawing/2014/main" id="{5F2A105A-8AC9-D54F-5560-0ACACAF136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CEE348-9ACA-7FC6-0C58-16F839343C1E}"/>
              </a:ext>
            </a:extLst>
          </p:cNvPr>
          <p:cNvSpPr>
            <a:spLocks noGrp="1"/>
          </p:cNvSpPr>
          <p:nvPr>
            <p:ph type="sldNum" sz="quarter" idx="12"/>
          </p:nvPr>
        </p:nvSpPr>
        <p:spPr/>
        <p:txBody>
          <a:bodyPr/>
          <a:lstStyle/>
          <a:p>
            <a:fld id="{388E1392-7F3D-478A-BDBD-C6F1901EB330}" type="slidenum">
              <a:rPr lang="en-US" smtClean="0"/>
              <a:t>‹#›</a:t>
            </a:fld>
            <a:endParaRPr lang="en-US"/>
          </a:p>
        </p:txBody>
      </p:sp>
    </p:spTree>
    <p:extLst>
      <p:ext uri="{BB962C8B-B14F-4D97-AF65-F5344CB8AC3E}">
        <p14:creationId xmlns:p14="http://schemas.microsoft.com/office/powerpoint/2010/main" val="848752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3C39E9-5718-385A-27B6-4AB596715386}"/>
              </a:ext>
            </a:extLst>
          </p:cNvPr>
          <p:cNvSpPr>
            <a:spLocks noGrp="1"/>
          </p:cNvSpPr>
          <p:nvPr>
            <p:ph type="sldNum" sz="quarter" idx="12"/>
          </p:nvPr>
        </p:nvSpPr>
        <p:spPr>
          <a:xfrm>
            <a:off x="9274834" y="6445731"/>
            <a:ext cx="2743200" cy="365125"/>
          </a:xfrm>
        </p:spPr>
        <p:txBody>
          <a:bodyPr/>
          <a:lstStyle/>
          <a:p>
            <a:fld id="{388E1392-7F3D-478A-BDBD-C6F1901EB330}" type="slidenum">
              <a:rPr lang="en-US" smtClean="0"/>
              <a:t>‹#›</a:t>
            </a:fld>
            <a:endParaRPr lang="en-US"/>
          </a:p>
        </p:txBody>
      </p:sp>
      <p:pic>
        <p:nvPicPr>
          <p:cNvPr id="7" name="Picture 6">
            <a:extLst>
              <a:ext uri="{FF2B5EF4-FFF2-40B4-BE49-F238E27FC236}">
                <a16:creationId xmlns:a16="http://schemas.microsoft.com/office/drawing/2014/main" id="{8BDEB3C6-330C-6534-7250-FD8E8DB125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005" y="6499825"/>
            <a:ext cx="658368" cy="256939"/>
          </a:xfrm>
          <a:prstGeom prst="rect">
            <a:avLst/>
          </a:prstGeom>
        </p:spPr>
      </p:pic>
    </p:spTree>
    <p:extLst>
      <p:ext uri="{BB962C8B-B14F-4D97-AF65-F5344CB8AC3E}">
        <p14:creationId xmlns:p14="http://schemas.microsoft.com/office/powerpoint/2010/main" val="1049928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25378-721E-0AB9-0C6B-E7548482E3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713E2B-E6D1-539F-5B1A-8D0B40C11E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F83568-5D2B-3820-AE71-818DDFFF3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9A7ED8-EB0A-E6CB-74CB-2E32B477F6FE}"/>
              </a:ext>
            </a:extLst>
          </p:cNvPr>
          <p:cNvSpPr>
            <a:spLocks noGrp="1"/>
          </p:cNvSpPr>
          <p:nvPr>
            <p:ph type="dt" sz="half" idx="10"/>
          </p:nvPr>
        </p:nvSpPr>
        <p:spPr/>
        <p:txBody>
          <a:bodyPr/>
          <a:lstStyle/>
          <a:p>
            <a:fld id="{76E264EC-DA2D-40F9-A9C0-8F6BA15B0E72}" type="datetimeFigureOut">
              <a:rPr lang="en-US" smtClean="0"/>
              <a:t>9/4/2025</a:t>
            </a:fld>
            <a:endParaRPr lang="en-US"/>
          </a:p>
        </p:txBody>
      </p:sp>
      <p:sp>
        <p:nvSpPr>
          <p:cNvPr id="6" name="Footer Placeholder 5">
            <a:extLst>
              <a:ext uri="{FF2B5EF4-FFF2-40B4-BE49-F238E27FC236}">
                <a16:creationId xmlns:a16="http://schemas.microsoft.com/office/drawing/2014/main" id="{94B67C8B-FDFC-0231-CFB8-B556A66020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303451-A285-63AA-C2BF-6745EC686568}"/>
              </a:ext>
            </a:extLst>
          </p:cNvPr>
          <p:cNvSpPr>
            <a:spLocks noGrp="1"/>
          </p:cNvSpPr>
          <p:nvPr>
            <p:ph type="sldNum" sz="quarter" idx="12"/>
          </p:nvPr>
        </p:nvSpPr>
        <p:spPr/>
        <p:txBody>
          <a:bodyPr/>
          <a:lstStyle/>
          <a:p>
            <a:fld id="{388E1392-7F3D-478A-BDBD-C6F1901EB330}" type="slidenum">
              <a:rPr lang="en-US" smtClean="0"/>
              <a:t>‹#›</a:t>
            </a:fld>
            <a:endParaRPr lang="en-US"/>
          </a:p>
        </p:txBody>
      </p:sp>
    </p:spTree>
    <p:extLst>
      <p:ext uri="{BB962C8B-B14F-4D97-AF65-F5344CB8AC3E}">
        <p14:creationId xmlns:p14="http://schemas.microsoft.com/office/powerpoint/2010/main" val="383584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556C3-7D49-F511-CF4E-BF05480154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235A39-9FE2-DE76-50FB-170FD6BCB7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E8E3D8-B46C-5790-6A2F-783362C2A6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51BDAE-9862-71D6-321B-B420007C9A4B}"/>
              </a:ext>
            </a:extLst>
          </p:cNvPr>
          <p:cNvSpPr>
            <a:spLocks noGrp="1"/>
          </p:cNvSpPr>
          <p:nvPr>
            <p:ph type="dt" sz="half" idx="10"/>
          </p:nvPr>
        </p:nvSpPr>
        <p:spPr/>
        <p:txBody>
          <a:bodyPr/>
          <a:lstStyle/>
          <a:p>
            <a:fld id="{76E264EC-DA2D-40F9-A9C0-8F6BA15B0E72}" type="datetimeFigureOut">
              <a:rPr lang="en-US" smtClean="0"/>
              <a:t>9/4/2025</a:t>
            </a:fld>
            <a:endParaRPr lang="en-US"/>
          </a:p>
        </p:txBody>
      </p:sp>
      <p:sp>
        <p:nvSpPr>
          <p:cNvPr id="6" name="Footer Placeholder 5">
            <a:extLst>
              <a:ext uri="{FF2B5EF4-FFF2-40B4-BE49-F238E27FC236}">
                <a16:creationId xmlns:a16="http://schemas.microsoft.com/office/drawing/2014/main" id="{338538D8-2D80-11F8-367D-4627B278BA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66A426-FE3B-16EF-A394-0A9146FD4059}"/>
              </a:ext>
            </a:extLst>
          </p:cNvPr>
          <p:cNvSpPr>
            <a:spLocks noGrp="1"/>
          </p:cNvSpPr>
          <p:nvPr>
            <p:ph type="sldNum" sz="quarter" idx="12"/>
          </p:nvPr>
        </p:nvSpPr>
        <p:spPr/>
        <p:txBody>
          <a:bodyPr/>
          <a:lstStyle/>
          <a:p>
            <a:fld id="{388E1392-7F3D-478A-BDBD-C6F1901EB330}" type="slidenum">
              <a:rPr lang="en-US" smtClean="0"/>
              <a:t>‹#›</a:t>
            </a:fld>
            <a:endParaRPr lang="en-US"/>
          </a:p>
        </p:txBody>
      </p:sp>
    </p:spTree>
    <p:extLst>
      <p:ext uri="{BB962C8B-B14F-4D97-AF65-F5344CB8AC3E}">
        <p14:creationId xmlns:p14="http://schemas.microsoft.com/office/powerpoint/2010/main" val="296206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6DC067-B564-32F3-116C-D12CC283C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68228A-9894-A0E3-07CA-CF549B13B0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7B5BF1-7A37-11A3-7236-F27D5805A6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E264EC-DA2D-40F9-A9C0-8F6BA15B0E72}" type="datetimeFigureOut">
              <a:rPr lang="en-US" smtClean="0"/>
              <a:t>9/4/2025</a:t>
            </a:fld>
            <a:endParaRPr lang="en-US"/>
          </a:p>
        </p:txBody>
      </p:sp>
      <p:sp>
        <p:nvSpPr>
          <p:cNvPr id="5" name="Footer Placeholder 4">
            <a:extLst>
              <a:ext uri="{FF2B5EF4-FFF2-40B4-BE49-F238E27FC236}">
                <a16:creationId xmlns:a16="http://schemas.microsoft.com/office/drawing/2014/main" id="{3D448055-9949-997D-6650-BA3B4ACD76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7B62C3E-3F3D-0FCF-BAD5-C316B96CAC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8E1392-7F3D-478A-BDBD-C6F1901EB330}" type="slidenum">
              <a:rPr lang="en-US" smtClean="0"/>
              <a:t>‹#›</a:t>
            </a:fld>
            <a:endParaRPr lang="en-US"/>
          </a:p>
        </p:txBody>
      </p:sp>
    </p:spTree>
    <p:extLst>
      <p:ext uri="{BB962C8B-B14F-4D97-AF65-F5344CB8AC3E}">
        <p14:creationId xmlns:p14="http://schemas.microsoft.com/office/powerpoint/2010/main" val="3503003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E37D9-E3B3-4532-A22D-7EED90D34016}" type="datetimeFigureOut">
              <a:rPr lang="en-US" smtClean="0"/>
              <a:t>9/4/2025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2B650-C80D-493F-A930-ACCB326712BB}" type="slidenum">
              <a:rPr lang="en-US" smtClean="0"/>
              <a:t>‹#›</a:t>
            </a:fld>
            <a:endParaRPr lang="en-US"/>
          </a:p>
        </p:txBody>
      </p:sp>
    </p:spTree>
    <p:extLst>
      <p:ext uri="{BB962C8B-B14F-4D97-AF65-F5344CB8AC3E}">
        <p14:creationId xmlns:p14="http://schemas.microsoft.com/office/powerpoint/2010/main" val="2291977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79BF02-1D6F-48DC-AE38-324126BD96BB}" type="datetimeFigureOut">
              <a:rPr lang="en-US" smtClean="0">
                <a:solidFill>
                  <a:prstClr val="black">
                    <a:tint val="75000"/>
                  </a:prstClr>
                </a:solidFill>
              </a:rPr>
              <a:pPr/>
              <a:t>9/4/2025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22232-9D53-4E93-A8EB-E2F6F17658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4679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79BF02-1D6F-48DC-AE38-324126BD96BB}" type="datetimeFigureOut">
              <a:rPr lang="en-US" smtClean="0">
                <a:solidFill>
                  <a:prstClr val="black">
                    <a:tint val="75000"/>
                  </a:prstClr>
                </a:solidFill>
              </a:rPr>
              <a:pPr/>
              <a:t>9/4/2025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822232-9D53-4E93-A8EB-E2F6F17658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8704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hyperlink" Target="https://www.itascacg.com/software/material-modeling-support" TargetMode="Externa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itascacg.com/software/material-modeling-support" TargetMode="Externa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docs.itascacg.com/itasca940/pfc/docproject/source/manual/bonded_particle_modeling/bpm.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15.png"/><Relationship Id="rId1" Type="http://schemas.openxmlformats.org/officeDocument/2006/relationships/slideLayout" Target="../slideLayouts/slideLayout40.xml"/><Relationship Id="rId6" Type="http://schemas.openxmlformats.org/officeDocument/2006/relationships/image" Target="../media/image17.wmf"/><Relationship Id="rId5" Type="http://schemas.openxmlformats.org/officeDocument/2006/relationships/oleObject" Target="../embeddings/oleObject2.bin"/><Relationship Id="rId10" Type="http://schemas.openxmlformats.org/officeDocument/2006/relationships/image" Target="../media/image19.wmf"/><Relationship Id="rId4" Type="http://schemas.openxmlformats.org/officeDocument/2006/relationships/image" Target="../media/image16.wmf"/><Relationship Id="rId9"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10DE0-E4A6-5E63-2DD8-AF18F13273C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B8DABD4-D113-9BDD-26FC-331ACCB2AA3E}"/>
              </a:ext>
            </a:extLst>
          </p:cNvPr>
          <p:cNvSpPr txBox="1"/>
          <p:nvPr/>
        </p:nvSpPr>
        <p:spPr>
          <a:xfrm>
            <a:off x="800100" y="0"/>
            <a:ext cx="10591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Material Modeling Support for PFC</a:t>
            </a:r>
          </a:p>
        </p:txBody>
      </p:sp>
      <p:sp>
        <p:nvSpPr>
          <p:cNvPr id="3" name="TextBox 2">
            <a:extLst>
              <a:ext uri="{FF2B5EF4-FFF2-40B4-BE49-F238E27FC236}">
                <a16:creationId xmlns:a16="http://schemas.microsoft.com/office/drawing/2014/main" id="{322524D4-EBBC-1A61-4D75-EBF47227E72C}"/>
              </a:ext>
            </a:extLst>
          </p:cNvPr>
          <p:cNvSpPr txBox="1"/>
          <p:nvPr/>
        </p:nvSpPr>
        <p:spPr>
          <a:xfrm>
            <a:off x="2891926" y="523875"/>
            <a:ext cx="6408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https://www.itascacg.com/software/material-modeling-support</a:t>
            </a:r>
            <a:endParaRPr kumimoji="0" lang="en-US" sz="1600" b="0" i="0" u="none" strike="noStrike" kern="1200" cap="none" spc="0" normalizeH="0" baseline="0" noProof="0" dirty="0">
              <a:ln>
                <a:noFill/>
              </a:ln>
              <a:solidFill>
                <a:srgbClr val="0000FF"/>
              </a:solidFill>
              <a:effectLst/>
              <a:uLnTx/>
              <a:uFillTx/>
              <a:latin typeface="Calibri"/>
              <a:ea typeface="+mn-ea"/>
              <a:cs typeface="+mn-cs"/>
            </a:endParaRPr>
          </a:p>
        </p:txBody>
      </p:sp>
      <p:grpSp>
        <p:nvGrpSpPr>
          <p:cNvPr id="50" name="Group 49">
            <a:extLst>
              <a:ext uri="{FF2B5EF4-FFF2-40B4-BE49-F238E27FC236}">
                <a16:creationId xmlns:a16="http://schemas.microsoft.com/office/drawing/2014/main" id="{834EB517-5B4C-667B-23ED-14D85D14A997}"/>
              </a:ext>
            </a:extLst>
          </p:cNvPr>
          <p:cNvGrpSpPr/>
          <p:nvPr/>
        </p:nvGrpSpPr>
        <p:grpSpPr>
          <a:xfrm>
            <a:off x="260079" y="1160726"/>
            <a:ext cx="11671843" cy="5428248"/>
            <a:chOff x="260079" y="1036901"/>
            <a:chExt cx="11671843" cy="5428248"/>
          </a:xfrm>
        </p:grpSpPr>
        <p:grpSp>
          <p:nvGrpSpPr>
            <p:cNvPr id="48" name="Group 47">
              <a:extLst>
                <a:ext uri="{FF2B5EF4-FFF2-40B4-BE49-F238E27FC236}">
                  <a16:creationId xmlns:a16="http://schemas.microsoft.com/office/drawing/2014/main" id="{4034FE49-CA23-37D4-41C5-E773178E8D72}"/>
                </a:ext>
              </a:extLst>
            </p:cNvPr>
            <p:cNvGrpSpPr/>
            <p:nvPr/>
          </p:nvGrpSpPr>
          <p:grpSpPr>
            <a:xfrm>
              <a:off x="260079" y="1075001"/>
              <a:ext cx="5353105" cy="2286000"/>
              <a:chOff x="0" y="1075001"/>
              <a:chExt cx="5353105" cy="2286000"/>
            </a:xfrm>
          </p:grpSpPr>
          <p:pic>
            <p:nvPicPr>
              <p:cNvPr id="39" name="Picture 38">
                <a:extLst>
                  <a:ext uri="{FF2B5EF4-FFF2-40B4-BE49-F238E27FC236}">
                    <a16:creationId xmlns:a16="http://schemas.microsoft.com/office/drawing/2014/main" id="{CCE1E196-4CF0-FD90-F287-7C26F2A5FE5B}"/>
                  </a:ext>
                </a:extLst>
              </p:cNvPr>
              <p:cNvPicPr>
                <a:picLocks noChangeAspect="1"/>
              </p:cNvPicPr>
              <p:nvPr/>
            </p:nvPicPr>
            <p:blipFill>
              <a:blip r:embed="rId3"/>
              <a:stretch>
                <a:fillRect/>
              </a:stretch>
            </p:blipFill>
            <p:spPr>
              <a:xfrm>
                <a:off x="0" y="1075001"/>
                <a:ext cx="2482374" cy="2286000"/>
              </a:xfrm>
              <a:prstGeom prst="rect">
                <a:avLst/>
              </a:prstGeom>
            </p:spPr>
          </p:pic>
          <p:pic>
            <p:nvPicPr>
              <p:cNvPr id="40" name="Picture 39">
                <a:extLst>
                  <a:ext uri="{FF2B5EF4-FFF2-40B4-BE49-F238E27FC236}">
                    <a16:creationId xmlns:a16="http://schemas.microsoft.com/office/drawing/2014/main" id="{A4B5E34A-6BFE-F5B8-E890-717EC49525CB}"/>
                  </a:ext>
                </a:extLst>
              </p:cNvPr>
              <p:cNvPicPr>
                <a:picLocks noChangeAspect="1"/>
              </p:cNvPicPr>
              <p:nvPr/>
            </p:nvPicPr>
            <p:blipFill>
              <a:blip r:embed="rId4"/>
              <a:stretch>
                <a:fillRect/>
              </a:stretch>
            </p:blipFill>
            <p:spPr>
              <a:xfrm>
                <a:off x="2641548" y="1075001"/>
                <a:ext cx="2711557" cy="2286000"/>
              </a:xfrm>
              <a:prstGeom prst="rect">
                <a:avLst/>
              </a:prstGeom>
            </p:spPr>
          </p:pic>
        </p:grpSp>
        <p:grpSp>
          <p:nvGrpSpPr>
            <p:cNvPr id="47" name="Group 46">
              <a:extLst>
                <a:ext uri="{FF2B5EF4-FFF2-40B4-BE49-F238E27FC236}">
                  <a16:creationId xmlns:a16="http://schemas.microsoft.com/office/drawing/2014/main" id="{F887BCA9-2FD3-102F-DD5A-131B53D618A4}"/>
                </a:ext>
              </a:extLst>
            </p:cNvPr>
            <p:cNvGrpSpPr/>
            <p:nvPr/>
          </p:nvGrpSpPr>
          <p:grpSpPr>
            <a:xfrm>
              <a:off x="5873263" y="1036901"/>
              <a:ext cx="6058659" cy="2324100"/>
              <a:chOff x="5771999" y="1036901"/>
              <a:chExt cx="6058659" cy="2324100"/>
            </a:xfrm>
          </p:grpSpPr>
          <p:pic>
            <p:nvPicPr>
              <p:cNvPr id="41" name="Picture 40">
                <a:extLst>
                  <a:ext uri="{FF2B5EF4-FFF2-40B4-BE49-F238E27FC236}">
                    <a16:creationId xmlns:a16="http://schemas.microsoft.com/office/drawing/2014/main" id="{552E1A88-C572-C2FA-8CC5-626D5513EAD6}"/>
                  </a:ext>
                </a:extLst>
              </p:cNvPr>
              <p:cNvPicPr>
                <a:picLocks noChangeAspect="1"/>
              </p:cNvPicPr>
              <p:nvPr/>
            </p:nvPicPr>
            <p:blipFill>
              <a:blip r:embed="rId5"/>
              <a:stretch>
                <a:fillRect/>
              </a:stretch>
            </p:blipFill>
            <p:spPr>
              <a:xfrm>
                <a:off x="5771999" y="1075001"/>
                <a:ext cx="2696308" cy="2286000"/>
              </a:xfrm>
              <a:prstGeom prst="rect">
                <a:avLst/>
              </a:prstGeom>
            </p:spPr>
          </p:pic>
          <p:pic>
            <p:nvPicPr>
              <p:cNvPr id="42" name="Picture 41">
                <a:extLst>
                  <a:ext uri="{FF2B5EF4-FFF2-40B4-BE49-F238E27FC236}">
                    <a16:creationId xmlns:a16="http://schemas.microsoft.com/office/drawing/2014/main" id="{CD57E610-7F95-FA70-3E37-26AB73A46432}"/>
                  </a:ext>
                </a:extLst>
              </p:cNvPr>
              <p:cNvPicPr>
                <a:picLocks noChangeAspect="1"/>
              </p:cNvPicPr>
              <p:nvPr/>
            </p:nvPicPr>
            <p:blipFill>
              <a:blip r:embed="rId6"/>
              <a:stretch>
                <a:fillRect/>
              </a:stretch>
            </p:blipFill>
            <p:spPr>
              <a:xfrm>
                <a:off x="8568284" y="1036901"/>
                <a:ext cx="3262374" cy="2286000"/>
              </a:xfrm>
              <a:prstGeom prst="rect">
                <a:avLst/>
              </a:prstGeom>
            </p:spPr>
          </p:pic>
        </p:grpSp>
        <p:grpSp>
          <p:nvGrpSpPr>
            <p:cNvPr id="44" name="Group 43">
              <a:extLst>
                <a:ext uri="{FF2B5EF4-FFF2-40B4-BE49-F238E27FC236}">
                  <a16:creationId xmlns:a16="http://schemas.microsoft.com/office/drawing/2014/main" id="{34DA2198-4DAE-309A-EFC1-9EA1DB2F06A7}"/>
                </a:ext>
              </a:extLst>
            </p:cNvPr>
            <p:cNvGrpSpPr/>
            <p:nvPr/>
          </p:nvGrpSpPr>
          <p:grpSpPr>
            <a:xfrm>
              <a:off x="7694812" y="3650402"/>
              <a:ext cx="3524250" cy="2814747"/>
              <a:chOff x="4351459" y="4043253"/>
              <a:chExt cx="3524250" cy="2814747"/>
            </a:xfrm>
          </p:grpSpPr>
          <p:pic>
            <p:nvPicPr>
              <p:cNvPr id="36" name="Picture 35">
                <a:extLst>
                  <a:ext uri="{FF2B5EF4-FFF2-40B4-BE49-F238E27FC236}">
                    <a16:creationId xmlns:a16="http://schemas.microsoft.com/office/drawing/2014/main" id="{5AF93D4B-2E29-37AA-4892-038DF0274AB4}"/>
                  </a:ext>
                </a:extLst>
              </p:cNvPr>
              <p:cNvPicPr>
                <a:picLocks noChangeAspect="1"/>
              </p:cNvPicPr>
              <p:nvPr/>
            </p:nvPicPr>
            <p:blipFill>
              <a:blip r:embed="rId7"/>
              <a:stretch>
                <a:fillRect/>
              </a:stretch>
            </p:blipFill>
            <p:spPr>
              <a:xfrm>
                <a:off x="4351459" y="4043253"/>
                <a:ext cx="3524250" cy="2814747"/>
              </a:xfrm>
              <a:prstGeom prst="rect">
                <a:avLst/>
              </a:prstGeom>
            </p:spPr>
          </p:pic>
          <p:sp>
            <p:nvSpPr>
              <p:cNvPr id="7" name="TextBox 6">
                <a:extLst>
                  <a:ext uri="{FF2B5EF4-FFF2-40B4-BE49-F238E27FC236}">
                    <a16:creationId xmlns:a16="http://schemas.microsoft.com/office/drawing/2014/main" id="{9CBB72DF-1F4D-23B5-50FC-536EA0E0CA3A}"/>
                  </a:ext>
                </a:extLst>
              </p:cNvPr>
              <p:cNvSpPr txBox="1"/>
              <p:nvPr/>
            </p:nvSpPr>
            <p:spPr>
              <a:xfrm>
                <a:off x="4952267" y="4087187"/>
                <a:ext cx="2325566"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Triaxial Compression</a:t>
                </a:r>
              </a:p>
            </p:txBody>
          </p:sp>
        </p:grpSp>
        <p:grpSp>
          <p:nvGrpSpPr>
            <p:cNvPr id="49" name="Group 48">
              <a:extLst>
                <a:ext uri="{FF2B5EF4-FFF2-40B4-BE49-F238E27FC236}">
                  <a16:creationId xmlns:a16="http://schemas.microsoft.com/office/drawing/2014/main" id="{656A6E38-240D-B518-FA68-FBC8CB13AF48}"/>
                </a:ext>
              </a:extLst>
            </p:cNvPr>
            <p:cNvGrpSpPr/>
            <p:nvPr/>
          </p:nvGrpSpPr>
          <p:grpSpPr>
            <a:xfrm>
              <a:off x="972938" y="3914775"/>
              <a:ext cx="5748936" cy="2286000"/>
              <a:chOff x="318338" y="3669896"/>
              <a:chExt cx="5748936" cy="2286000"/>
            </a:xfrm>
          </p:grpSpPr>
          <p:pic>
            <p:nvPicPr>
              <p:cNvPr id="43" name="Picture 42">
                <a:extLst>
                  <a:ext uri="{FF2B5EF4-FFF2-40B4-BE49-F238E27FC236}">
                    <a16:creationId xmlns:a16="http://schemas.microsoft.com/office/drawing/2014/main" id="{DD08AF76-5E82-EABD-CAD0-5D023BC162F8}"/>
                  </a:ext>
                </a:extLst>
              </p:cNvPr>
              <p:cNvPicPr>
                <a:picLocks noChangeAspect="1"/>
              </p:cNvPicPr>
              <p:nvPr/>
            </p:nvPicPr>
            <p:blipFill>
              <a:blip r:embed="rId8"/>
              <a:stretch>
                <a:fillRect/>
              </a:stretch>
            </p:blipFill>
            <p:spPr>
              <a:xfrm>
                <a:off x="318338" y="3669896"/>
                <a:ext cx="2594919" cy="2286000"/>
              </a:xfrm>
              <a:prstGeom prst="rect">
                <a:avLst/>
              </a:prstGeom>
            </p:spPr>
          </p:pic>
          <p:pic>
            <p:nvPicPr>
              <p:cNvPr id="46" name="Picture 45">
                <a:extLst>
                  <a:ext uri="{FF2B5EF4-FFF2-40B4-BE49-F238E27FC236}">
                    <a16:creationId xmlns:a16="http://schemas.microsoft.com/office/drawing/2014/main" id="{8A0D032A-02AA-5F19-507F-7BDE615EC50C}"/>
                  </a:ext>
                </a:extLst>
              </p:cNvPr>
              <p:cNvPicPr>
                <a:picLocks noChangeAspect="1"/>
              </p:cNvPicPr>
              <p:nvPr/>
            </p:nvPicPr>
            <p:blipFill>
              <a:blip r:embed="rId9"/>
              <a:stretch>
                <a:fillRect/>
              </a:stretch>
            </p:blipFill>
            <p:spPr>
              <a:xfrm>
                <a:off x="3113867" y="3669896"/>
                <a:ext cx="2953407" cy="2286000"/>
              </a:xfrm>
              <a:prstGeom prst="rect">
                <a:avLst/>
              </a:prstGeom>
            </p:spPr>
          </p:pic>
        </p:grpSp>
      </p:grpSp>
    </p:spTree>
    <p:extLst>
      <p:ext uri="{BB962C8B-B14F-4D97-AF65-F5344CB8AC3E}">
        <p14:creationId xmlns:p14="http://schemas.microsoft.com/office/powerpoint/2010/main" val="2518312593"/>
      </p:ext>
    </p:extLst>
  </p:cSld>
  <p:clrMapOvr>
    <a:masterClrMapping/>
  </p:clrMapOvr>
  <mc:AlternateContent xmlns:mc="http://schemas.openxmlformats.org/markup-compatibility/2006" xmlns:p14="http://schemas.microsoft.com/office/powerpoint/2010/main">
    <mc:Choice Requires="p14">
      <p:transition spd="slow" p14:dur="10000" advClick="0" advTm="15000"/>
    </mc:Choice>
    <mc:Fallback xmlns="">
      <p:transition spd="slow" advClick="0" advTm="1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D425C-2B38-BD2A-A0D1-E9A94D131A6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03E34FE-A65C-5F04-782A-7BDEC4342B71}"/>
              </a:ext>
            </a:extLst>
          </p:cNvPr>
          <p:cNvSpPr txBox="1"/>
          <p:nvPr/>
        </p:nvSpPr>
        <p:spPr>
          <a:xfrm>
            <a:off x="5961719" y="4631362"/>
            <a:ext cx="5628474" cy="78989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FF"/>
                </a:solidFill>
                <a:effectLst/>
                <a:uLnTx/>
                <a:uFillTx/>
                <a:latin typeface="Calibri" panose="020F0502020204030204"/>
                <a:ea typeface="+mn-ea"/>
                <a:cs typeface="+mn-cs"/>
              </a:rPr>
              <a:t>flat-jointed material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prstClr val="black"/>
                </a:solidFill>
                <a:effectLst/>
                <a:uLnTx/>
                <a:uFillTx/>
                <a:latin typeface="Calibri" panose="020F0502020204030204"/>
                <a:ea typeface="+mn-ea"/>
                <a:cs typeface="+mn-cs"/>
              </a:rPr>
              <a:t>spherical grains, cemented polygonal interfaces</a:t>
            </a:r>
          </a:p>
        </p:txBody>
      </p:sp>
      <p:sp>
        <p:nvSpPr>
          <p:cNvPr id="6" name="TextBox 5">
            <a:extLst>
              <a:ext uri="{FF2B5EF4-FFF2-40B4-BE49-F238E27FC236}">
                <a16:creationId xmlns:a16="http://schemas.microsoft.com/office/drawing/2014/main" id="{1B21BB20-13F8-3C97-9B26-C83C0091135F}"/>
              </a:ext>
            </a:extLst>
          </p:cNvPr>
          <p:cNvSpPr txBox="1"/>
          <p:nvPr/>
        </p:nvSpPr>
        <p:spPr>
          <a:xfrm>
            <a:off x="601807" y="4631361"/>
            <a:ext cx="5364480" cy="78989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FF"/>
                </a:solidFill>
                <a:effectLst/>
                <a:uLnTx/>
                <a:uFillTx/>
                <a:latin typeface="Calibri" panose="020F0502020204030204"/>
                <a:ea typeface="+mn-ea"/>
                <a:cs typeface="+mn-cs"/>
              </a:rPr>
              <a:t>marble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prstClr val="black"/>
                </a:solidFill>
                <a:effectLst/>
                <a:uLnTx/>
                <a:uFillTx/>
                <a:latin typeface="Calibri" panose="020F0502020204030204"/>
                <a:ea typeface="+mn-ea"/>
                <a:cs typeface="+mn-cs"/>
              </a:rPr>
              <a:t>polygonal grains, cemented interfaces</a:t>
            </a:r>
          </a:p>
        </p:txBody>
      </p:sp>
      <p:pic>
        <p:nvPicPr>
          <p:cNvPr id="7" name="Picture 2">
            <a:extLst>
              <a:ext uri="{FF2B5EF4-FFF2-40B4-BE49-F238E27FC236}">
                <a16:creationId xmlns:a16="http://schemas.microsoft.com/office/drawing/2014/main" id="{8F81787A-ACA4-E959-2EDD-FF69BECDC33F}"/>
              </a:ext>
            </a:extLst>
          </p:cNvPr>
          <p:cNvPicPr>
            <a:picLocks noChangeAspect="1" noChangeArrowheads="1"/>
          </p:cNvPicPr>
          <p:nvPr/>
        </p:nvPicPr>
        <p:blipFill>
          <a:blip r:embed="rId2" cstate="print"/>
          <a:srcRect/>
          <a:stretch>
            <a:fillRect/>
          </a:stretch>
        </p:blipFill>
        <p:spPr bwMode="auto">
          <a:xfrm>
            <a:off x="1832319" y="1791671"/>
            <a:ext cx="3377856" cy="2709538"/>
          </a:xfrm>
          <a:prstGeom prst="rect">
            <a:avLst/>
          </a:prstGeom>
          <a:noFill/>
          <a:ln w="9525">
            <a:noFill/>
            <a:miter lim="800000"/>
            <a:headEnd/>
            <a:tailEnd/>
          </a:ln>
        </p:spPr>
      </p:pic>
      <p:pic>
        <p:nvPicPr>
          <p:cNvPr id="9" name="Picture 8">
            <a:extLst>
              <a:ext uri="{FF2B5EF4-FFF2-40B4-BE49-F238E27FC236}">
                <a16:creationId xmlns:a16="http://schemas.microsoft.com/office/drawing/2014/main" id="{E83BA1A4-4F48-AC90-C242-10D1CBECB193}"/>
              </a:ext>
            </a:extLst>
          </p:cNvPr>
          <p:cNvPicPr>
            <a:picLocks noChangeAspect="1"/>
          </p:cNvPicPr>
          <p:nvPr/>
        </p:nvPicPr>
        <p:blipFill>
          <a:blip r:embed="rId3"/>
          <a:stretch>
            <a:fillRect/>
          </a:stretch>
        </p:blipFill>
        <p:spPr>
          <a:xfrm>
            <a:off x="7372822" y="1674962"/>
            <a:ext cx="2780828" cy="2956400"/>
          </a:xfrm>
          <a:prstGeom prst="rect">
            <a:avLst/>
          </a:prstGeom>
        </p:spPr>
      </p:pic>
    </p:spTree>
    <p:extLst>
      <p:ext uri="{BB962C8B-B14F-4D97-AF65-F5344CB8AC3E}">
        <p14:creationId xmlns:p14="http://schemas.microsoft.com/office/powerpoint/2010/main" val="344450096"/>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5642072-C207-9C59-F293-5D857FA92FFC}"/>
              </a:ext>
            </a:extLst>
          </p:cNvPr>
          <p:cNvGrpSpPr/>
          <p:nvPr/>
        </p:nvGrpSpPr>
        <p:grpSpPr>
          <a:xfrm>
            <a:off x="637807" y="1181894"/>
            <a:ext cx="10916386" cy="4494213"/>
            <a:chOff x="399682" y="1447614"/>
            <a:chExt cx="10916386" cy="4494213"/>
          </a:xfrm>
        </p:grpSpPr>
        <p:grpSp>
          <p:nvGrpSpPr>
            <p:cNvPr id="10" name="Group 9">
              <a:extLst>
                <a:ext uri="{FF2B5EF4-FFF2-40B4-BE49-F238E27FC236}">
                  <a16:creationId xmlns:a16="http://schemas.microsoft.com/office/drawing/2014/main" id="{67AC7A65-CCFE-FE99-9593-FD3F702990AF}"/>
                </a:ext>
              </a:extLst>
            </p:cNvPr>
            <p:cNvGrpSpPr/>
            <p:nvPr/>
          </p:nvGrpSpPr>
          <p:grpSpPr>
            <a:xfrm>
              <a:off x="5687594" y="1447614"/>
              <a:ext cx="5628474" cy="4164243"/>
              <a:chOff x="6163844" y="1447614"/>
              <a:chExt cx="5628474" cy="4164243"/>
            </a:xfrm>
          </p:grpSpPr>
          <p:sp>
            <p:nvSpPr>
              <p:cNvPr id="3" name="TextBox 2">
                <a:extLst>
                  <a:ext uri="{FF2B5EF4-FFF2-40B4-BE49-F238E27FC236}">
                    <a16:creationId xmlns:a16="http://schemas.microsoft.com/office/drawing/2014/main" id="{0B3ECD44-8018-CC0A-406F-59AAFE8BBE1B}"/>
                  </a:ext>
                </a:extLst>
              </p:cNvPr>
              <p:cNvSpPr txBox="1"/>
              <p:nvPr/>
            </p:nvSpPr>
            <p:spPr>
              <a:xfrm>
                <a:off x="6163844" y="4821961"/>
                <a:ext cx="5628474" cy="78989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FF"/>
                    </a:solidFill>
                    <a:effectLst/>
                    <a:uLnTx/>
                    <a:uFillTx/>
                    <a:latin typeface="Calibri" panose="020F0502020204030204"/>
                    <a:ea typeface="+mn-ea"/>
                    <a:cs typeface="+mn-cs"/>
                  </a:rPr>
                  <a:t>SNBV material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prstClr val="black"/>
                    </a:solidFill>
                    <a:effectLst/>
                    <a:uLnTx/>
                    <a:uFillTx/>
                    <a:latin typeface="Calibri" panose="020F0502020204030204"/>
                    <a:ea typeface="+mn-ea"/>
                    <a:cs typeface="+mn-cs"/>
                  </a:rPr>
                  <a:t>simple-shaped, interlocked Voronoi cells &amp; gaps</a:t>
                </a:r>
              </a:p>
            </p:txBody>
          </p:sp>
          <p:pic>
            <p:nvPicPr>
              <p:cNvPr id="4" name="Picture 3" descr="A picture containing shape&#10;&#10;Description automatically generated">
                <a:extLst>
                  <a:ext uri="{FF2B5EF4-FFF2-40B4-BE49-F238E27FC236}">
                    <a16:creationId xmlns:a16="http://schemas.microsoft.com/office/drawing/2014/main" id="{1A666EB1-9193-D579-17F5-EB4158EB1609}"/>
                  </a:ext>
                </a:extLst>
              </p:cNvPr>
              <p:cNvPicPr>
                <a:picLocks noChangeAspect="1"/>
              </p:cNvPicPr>
              <p:nvPr/>
            </p:nvPicPr>
            <p:blipFill rotWithShape="1">
              <a:blip r:embed="rId2">
                <a:extLst>
                  <a:ext uri="{28A0092B-C50C-407E-A947-70E740481C1C}">
                    <a14:useLocalDpi xmlns:a14="http://schemas.microsoft.com/office/drawing/2010/main" val="0"/>
                  </a:ext>
                </a:extLst>
              </a:blip>
              <a:srcRect l="29365" t="4971" r="14150" b="1216"/>
              <a:stretch/>
            </p:blipFill>
            <p:spPr>
              <a:xfrm>
                <a:off x="7240931" y="1447614"/>
                <a:ext cx="3474300" cy="3251112"/>
              </a:xfrm>
              <a:prstGeom prst="rect">
                <a:avLst/>
              </a:prstGeom>
            </p:spPr>
          </p:pic>
        </p:grpSp>
        <p:grpSp>
          <p:nvGrpSpPr>
            <p:cNvPr id="9" name="Group 8">
              <a:extLst>
                <a:ext uri="{FF2B5EF4-FFF2-40B4-BE49-F238E27FC236}">
                  <a16:creationId xmlns:a16="http://schemas.microsoft.com/office/drawing/2014/main" id="{5682A76E-7D3C-02F7-FF5B-D8596DBE8BA8}"/>
                </a:ext>
              </a:extLst>
            </p:cNvPr>
            <p:cNvGrpSpPr/>
            <p:nvPr/>
          </p:nvGrpSpPr>
          <p:grpSpPr>
            <a:xfrm>
              <a:off x="399682" y="1451232"/>
              <a:ext cx="5364480" cy="4490595"/>
              <a:chOff x="399682" y="1451232"/>
              <a:chExt cx="5364480" cy="4490595"/>
            </a:xfrm>
          </p:grpSpPr>
          <p:sp>
            <p:nvSpPr>
              <p:cNvPr id="6" name="TextBox 5">
                <a:extLst>
                  <a:ext uri="{FF2B5EF4-FFF2-40B4-BE49-F238E27FC236}">
                    <a16:creationId xmlns:a16="http://schemas.microsoft.com/office/drawing/2014/main" id="{843A603D-B48A-206E-D21A-09A395E8F6EA}"/>
                  </a:ext>
                </a:extLst>
              </p:cNvPr>
              <p:cNvSpPr txBox="1"/>
              <p:nvPr/>
            </p:nvSpPr>
            <p:spPr>
              <a:xfrm>
                <a:off x="399682" y="4821960"/>
                <a:ext cx="5364480" cy="78989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FF"/>
                    </a:solidFill>
                    <a:effectLst/>
                    <a:uLnTx/>
                    <a:uFillTx/>
                    <a:latin typeface="Calibri" panose="020F0502020204030204"/>
                    <a:ea typeface="+mn-ea"/>
                    <a:cs typeface="+mn-cs"/>
                  </a:rPr>
                  <a:t>granite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prstClr val="black"/>
                    </a:solidFill>
                    <a:effectLst/>
                    <a:uLnTx/>
                    <a:uFillTx/>
                    <a:latin typeface="Calibri" panose="020F0502020204030204"/>
                    <a:ea typeface="+mn-ea"/>
                    <a:cs typeface="+mn-cs"/>
                  </a:rPr>
                  <a:t>complex-shaped, interlocked grains &amp; gaps</a:t>
                </a:r>
              </a:p>
            </p:txBody>
          </p:sp>
          <p:pic>
            <p:nvPicPr>
              <p:cNvPr id="7" name="Picture 6">
                <a:extLst>
                  <a:ext uri="{FF2B5EF4-FFF2-40B4-BE49-F238E27FC236}">
                    <a16:creationId xmlns:a16="http://schemas.microsoft.com/office/drawing/2014/main" id="{D06100C9-AAE1-8BFA-F7F8-2BF52282F0B5}"/>
                  </a:ext>
                </a:extLst>
              </p:cNvPr>
              <p:cNvPicPr>
                <a:picLocks noChangeAspect="1"/>
              </p:cNvPicPr>
              <p:nvPr/>
            </p:nvPicPr>
            <p:blipFill>
              <a:blip r:embed="rId3"/>
              <a:stretch>
                <a:fillRect/>
              </a:stretch>
            </p:blipFill>
            <p:spPr>
              <a:xfrm>
                <a:off x="856988" y="1451232"/>
                <a:ext cx="4449869" cy="3243876"/>
              </a:xfrm>
              <a:prstGeom prst="rect">
                <a:avLst/>
              </a:prstGeom>
            </p:spPr>
          </p:pic>
          <p:sp>
            <p:nvSpPr>
              <p:cNvPr id="8" name="TextBox 7">
                <a:extLst>
                  <a:ext uri="{FF2B5EF4-FFF2-40B4-BE49-F238E27FC236}">
                    <a16:creationId xmlns:a16="http://schemas.microsoft.com/office/drawing/2014/main" id="{62BFE874-09EF-579A-37C4-E804DD92009D}"/>
                  </a:ext>
                </a:extLst>
              </p:cNvPr>
              <p:cNvSpPr txBox="1"/>
              <p:nvPr/>
            </p:nvSpPr>
            <p:spPr>
              <a:xfrm>
                <a:off x="980995" y="5572495"/>
                <a:ext cx="4201854"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tab pos="1297485" algn="l"/>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igneous rock: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crystals form from a melt</a:t>
                </a:r>
              </a:p>
            </p:txBody>
          </p:sp>
        </p:grpSp>
      </p:grpSp>
    </p:spTree>
    <p:extLst>
      <p:ext uri="{BB962C8B-B14F-4D97-AF65-F5344CB8AC3E}">
        <p14:creationId xmlns:p14="http://schemas.microsoft.com/office/powerpoint/2010/main" val="2524773954"/>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37B5C-C0E0-B0B7-93F3-C24FA908FB4F}"/>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7AA0B6D2-90B1-92DB-1776-DA7331BBFDA7}"/>
              </a:ext>
            </a:extLst>
          </p:cNvPr>
          <p:cNvGrpSpPr/>
          <p:nvPr/>
        </p:nvGrpSpPr>
        <p:grpSpPr>
          <a:xfrm>
            <a:off x="601807" y="829774"/>
            <a:ext cx="10988386" cy="5198453"/>
            <a:chOff x="835169" y="754653"/>
            <a:chExt cx="10988386" cy="5198453"/>
          </a:xfrm>
        </p:grpSpPr>
        <p:grpSp>
          <p:nvGrpSpPr>
            <p:cNvPr id="23" name="Group 22">
              <a:extLst>
                <a:ext uri="{FF2B5EF4-FFF2-40B4-BE49-F238E27FC236}">
                  <a16:creationId xmlns:a16="http://schemas.microsoft.com/office/drawing/2014/main" id="{6E1E711B-35E8-ADA9-C60E-3F889F2ECFE0}"/>
                </a:ext>
              </a:extLst>
            </p:cNvPr>
            <p:cNvGrpSpPr/>
            <p:nvPr/>
          </p:nvGrpSpPr>
          <p:grpSpPr>
            <a:xfrm>
              <a:off x="6195081" y="754653"/>
              <a:ext cx="5628474" cy="4591484"/>
              <a:chOff x="6195081" y="754653"/>
              <a:chExt cx="5628474" cy="4591484"/>
            </a:xfrm>
          </p:grpSpPr>
          <p:sp>
            <p:nvSpPr>
              <p:cNvPr id="3" name="TextBox 2">
                <a:extLst>
                  <a:ext uri="{FF2B5EF4-FFF2-40B4-BE49-F238E27FC236}">
                    <a16:creationId xmlns:a16="http://schemas.microsoft.com/office/drawing/2014/main" id="{A81B48F6-E627-7C8A-2F88-F8A20F71169E}"/>
                  </a:ext>
                </a:extLst>
              </p:cNvPr>
              <p:cNvSpPr txBox="1"/>
              <p:nvPr/>
            </p:nvSpPr>
            <p:spPr>
              <a:xfrm>
                <a:off x="6195081" y="4556241"/>
                <a:ext cx="5628474" cy="78989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FF"/>
                    </a:solidFill>
                    <a:effectLst/>
                    <a:uLnTx/>
                    <a:uFillTx/>
                    <a:latin typeface="Calibri" panose="020F0502020204030204"/>
                    <a:ea typeface="+mn-ea"/>
                    <a:cs typeface="+mn-cs"/>
                  </a:rPr>
                  <a:t>2D parallel-bonded m</a:t>
                </a:r>
                <a:r>
                  <a:rPr kumimoji="0" lang="en-US" sz="2400" b="0" i="0" u="none" strike="noStrike" kern="0" cap="none" spc="0" normalizeH="0" baseline="0" noProof="0" dirty="0" err="1">
                    <a:ln>
                      <a:noFill/>
                    </a:ln>
                    <a:solidFill>
                      <a:srgbClr val="0000FF"/>
                    </a:solidFill>
                    <a:effectLst/>
                    <a:uLnTx/>
                    <a:uFillTx/>
                    <a:latin typeface="Calibri" panose="020F0502020204030204"/>
                    <a:ea typeface="+mn-ea"/>
                    <a:cs typeface="+mn-cs"/>
                  </a:rPr>
                  <a:t>aterial</a:t>
                </a:r>
                <a:endParaRPr kumimoji="0" lang="en-US" sz="2400" b="0" i="0" u="none" strike="noStrike" kern="0" cap="none" spc="0" normalizeH="0" baseline="0" noProof="0" dirty="0">
                  <a:ln>
                    <a:noFill/>
                  </a:ln>
                  <a:solidFill>
                    <a:srgbClr val="0000FF"/>
                  </a:solidFill>
                  <a:effectLst/>
                  <a:uLnTx/>
                  <a:uFillTx/>
                  <a:latin typeface="Calibri" panose="020F0502020204030204"/>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prstClr val="black"/>
                    </a:solidFill>
                    <a:effectLst/>
                    <a:uLnTx/>
                    <a:uFillTx/>
                    <a:latin typeface="Calibri" panose="020F0502020204030204"/>
                    <a:ea typeface="+mn-ea"/>
                    <a:cs typeface="+mn-cs"/>
                  </a:rPr>
                  <a:t>disk-shaped grains, cement at some contacts</a:t>
                </a:r>
              </a:p>
            </p:txBody>
          </p:sp>
          <p:grpSp>
            <p:nvGrpSpPr>
              <p:cNvPr id="5" name="Group 4">
                <a:extLst>
                  <a:ext uri="{FF2B5EF4-FFF2-40B4-BE49-F238E27FC236}">
                    <a16:creationId xmlns:a16="http://schemas.microsoft.com/office/drawing/2014/main" id="{C0C6EF2B-AA49-2C23-1F0F-AB98226E1054}"/>
                  </a:ext>
                </a:extLst>
              </p:cNvPr>
              <p:cNvGrpSpPr/>
              <p:nvPr/>
            </p:nvGrpSpPr>
            <p:grpSpPr>
              <a:xfrm>
                <a:off x="7180518" y="754653"/>
                <a:ext cx="3657600" cy="3642069"/>
                <a:chOff x="8000269" y="1514613"/>
                <a:chExt cx="3657600" cy="3642069"/>
              </a:xfrm>
            </p:grpSpPr>
            <p:pic>
              <p:nvPicPr>
                <p:cNvPr id="12" name="Picture 11" descr="A screenshot of a puzzle&#10;&#10;Description automatically generated">
                  <a:extLst>
                    <a:ext uri="{FF2B5EF4-FFF2-40B4-BE49-F238E27FC236}">
                      <a16:creationId xmlns:a16="http://schemas.microsoft.com/office/drawing/2014/main" id="{8A7A6732-F57A-1AA8-CC9C-8C3DFFA164CB}"/>
                    </a:ext>
                  </a:extLst>
                </p:cNvPr>
                <p:cNvPicPr>
                  <a:picLocks noChangeAspect="1"/>
                </p:cNvPicPr>
                <p:nvPr/>
              </p:nvPicPr>
              <p:blipFill>
                <a:blip r:embed="rId2">
                  <a:extLst>
                    <a:ext uri="{28A0092B-C50C-407E-A947-70E740481C1C}">
                      <a14:useLocalDpi xmlns:a14="http://schemas.microsoft.com/office/drawing/2010/main" val="0"/>
                    </a:ext>
                  </a:extLst>
                </a:blip>
                <a:srcRect l="33683" t="7804" r="11938" b="3848"/>
                <a:stretch/>
              </p:blipFill>
              <p:spPr>
                <a:xfrm>
                  <a:off x="8000269" y="1514613"/>
                  <a:ext cx="3657600" cy="3642069"/>
                </a:xfrm>
                <a:prstGeom prst="rect">
                  <a:avLst/>
                </a:prstGeom>
              </p:spPr>
            </p:pic>
            <p:grpSp>
              <p:nvGrpSpPr>
                <p:cNvPr id="13" name="Group 12">
                  <a:extLst>
                    <a:ext uri="{FF2B5EF4-FFF2-40B4-BE49-F238E27FC236}">
                      <a16:creationId xmlns:a16="http://schemas.microsoft.com/office/drawing/2014/main" id="{DAD4C715-C975-7AEF-67CA-A9624B68AE69}"/>
                    </a:ext>
                  </a:extLst>
                </p:cNvPr>
                <p:cNvGrpSpPr/>
                <p:nvPr/>
              </p:nvGrpSpPr>
              <p:grpSpPr>
                <a:xfrm>
                  <a:off x="9829069" y="4417969"/>
                  <a:ext cx="1541992" cy="379393"/>
                  <a:chOff x="8991600" y="665119"/>
                  <a:chExt cx="1541992" cy="379393"/>
                </a:xfrm>
              </p:grpSpPr>
              <p:sp>
                <p:nvSpPr>
                  <p:cNvPr id="14" name="Rectangle 13">
                    <a:extLst>
                      <a:ext uri="{FF2B5EF4-FFF2-40B4-BE49-F238E27FC236}">
                        <a16:creationId xmlns:a16="http://schemas.microsoft.com/office/drawing/2014/main" id="{0BF376C8-F84E-9CE8-EF4B-5033112A5097}"/>
                      </a:ext>
                    </a:extLst>
                  </p:cNvPr>
                  <p:cNvSpPr/>
                  <p:nvPr/>
                </p:nvSpPr>
                <p:spPr>
                  <a:xfrm>
                    <a:off x="8991600" y="665119"/>
                    <a:ext cx="1541992" cy="3793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Straight Connector 14">
                    <a:extLst>
                      <a:ext uri="{FF2B5EF4-FFF2-40B4-BE49-F238E27FC236}">
                        <a16:creationId xmlns:a16="http://schemas.microsoft.com/office/drawing/2014/main" id="{0529533F-06E7-4197-7FC1-7E19A25D75E1}"/>
                      </a:ext>
                    </a:extLst>
                  </p:cNvPr>
                  <p:cNvCxnSpPr/>
                  <p:nvPr/>
                </p:nvCxnSpPr>
                <p:spPr>
                  <a:xfrm>
                    <a:off x="9106314" y="870460"/>
                    <a:ext cx="460144" cy="0"/>
                  </a:xfrm>
                  <a:prstGeom prst="line">
                    <a:avLst/>
                  </a:prstGeom>
                  <a:ln w="41275">
                    <a:solidFill>
                      <a:srgbClr val="009644"/>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B08C271A-77B7-8A6C-BF08-48D85D771931}"/>
                      </a:ext>
                    </a:extLst>
                  </p:cNvPr>
                  <p:cNvSpPr txBox="1"/>
                  <p:nvPr/>
                </p:nvSpPr>
                <p:spPr>
                  <a:xfrm>
                    <a:off x="9566458" y="665119"/>
                    <a:ext cx="967134" cy="3793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cement</a:t>
                    </a:r>
                  </a:p>
                </p:txBody>
              </p:sp>
            </p:grpSp>
          </p:grpSp>
        </p:grpSp>
        <p:grpSp>
          <p:nvGrpSpPr>
            <p:cNvPr id="22" name="Group 21">
              <a:extLst>
                <a:ext uri="{FF2B5EF4-FFF2-40B4-BE49-F238E27FC236}">
                  <a16:creationId xmlns:a16="http://schemas.microsoft.com/office/drawing/2014/main" id="{F022D34C-6208-FB26-FF2A-77F9E62906D0}"/>
                </a:ext>
              </a:extLst>
            </p:cNvPr>
            <p:cNvGrpSpPr/>
            <p:nvPr/>
          </p:nvGrpSpPr>
          <p:grpSpPr>
            <a:xfrm>
              <a:off x="835169" y="1255433"/>
              <a:ext cx="5364480" cy="4697673"/>
              <a:chOff x="835169" y="1255433"/>
              <a:chExt cx="5364480" cy="4697673"/>
            </a:xfrm>
          </p:grpSpPr>
          <p:sp>
            <p:nvSpPr>
              <p:cNvPr id="6" name="TextBox 5">
                <a:extLst>
                  <a:ext uri="{FF2B5EF4-FFF2-40B4-BE49-F238E27FC236}">
                    <a16:creationId xmlns:a16="http://schemas.microsoft.com/office/drawing/2014/main" id="{8EA42F9F-0CE9-7946-09FF-4EE5222F4606}"/>
                  </a:ext>
                </a:extLst>
              </p:cNvPr>
              <p:cNvSpPr txBox="1"/>
              <p:nvPr/>
            </p:nvSpPr>
            <p:spPr>
              <a:xfrm>
                <a:off x="835169" y="4556240"/>
                <a:ext cx="5364480" cy="78989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FF"/>
                    </a:solidFill>
                    <a:effectLst/>
                    <a:uLnTx/>
                    <a:uFillTx/>
                    <a:latin typeface="Calibri" panose="020F0502020204030204"/>
                    <a:ea typeface="+mn-ea"/>
                    <a:cs typeface="+mn-cs"/>
                  </a:rPr>
                  <a:t>biocemented sand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prstClr val="black"/>
                    </a:solidFill>
                    <a:effectLst/>
                    <a:uLnTx/>
                    <a:uFillTx/>
                    <a:latin typeface="Calibri" panose="020F0502020204030204"/>
                    <a:ea typeface="+mn-ea"/>
                    <a:cs typeface="+mn-cs"/>
                  </a:rPr>
                  <a:t>angular grains, cement at some contacts</a:t>
                </a:r>
              </a:p>
            </p:txBody>
          </p:sp>
          <p:sp>
            <p:nvSpPr>
              <p:cNvPr id="8" name="TextBox 7">
                <a:extLst>
                  <a:ext uri="{FF2B5EF4-FFF2-40B4-BE49-F238E27FC236}">
                    <a16:creationId xmlns:a16="http://schemas.microsoft.com/office/drawing/2014/main" id="{18D29EB0-EDB8-D7E0-AF0E-9B358285452F}"/>
                  </a:ext>
                </a:extLst>
              </p:cNvPr>
              <p:cNvSpPr txBox="1"/>
              <p:nvPr/>
            </p:nvSpPr>
            <p:spPr>
              <a:xfrm>
                <a:off x="1416482" y="5306775"/>
                <a:ext cx="4201854"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tab pos="1297485" algn="l"/>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synthetic sandstone:</a:t>
                </a:r>
              </a:p>
              <a:p>
                <a:pPr marL="0" marR="0" lvl="0" indent="0" algn="ctr" defTabSz="914377" rtl="0" eaLnBrk="1" fontAlgn="auto" latinLnBrk="0" hangingPunct="1">
                  <a:lnSpc>
                    <a:spcPct val="100000"/>
                  </a:lnSpc>
                  <a:spcBef>
                    <a:spcPts val="0"/>
                  </a:spcBef>
                  <a:spcAft>
                    <a:spcPts val="0"/>
                  </a:spcAft>
                  <a:buClrTx/>
                  <a:buSzTx/>
                  <a:buFontTx/>
                  <a:buNone/>
                  <a:tabLst>
                    <a:tab pos="1297485"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cemented by calcium carbonate</a:t>
                </a:r>
              </a:p>
            </p:txBody>
          </p:sp>
          <p:grpSp>
            <p:nvGrpSpPr>
              <p:cNvPr id="20" name="Group 19">
                <a:extLst>
                  <a:ext uri="{FF2B5EF4-FFF2-40B4-BE49-F238E27FC236}">
                    <a16:creationId xmlns:a16="http://schemas.microsoft.com/office/drawing/2014/main" id="{5C5D3BCD-EA10-0127-29A3-916AB88672A9}"/>
                  </a:ext>
                </a:extLst>
              </p:cNvPr>
              <p:cNvGrpSpPr/>
              <p:nvPr/>
            </p:nvGrpSpPr>
            <p:grpSpPr>
              <a:xfrm>
                <a:off x="1266874" y="1255433"/>
                <a:ext cx="4501071" cy="3135701"/>
                <a:chOff x="949757" y="1255433"/>
                <a:chExt cx="4501071" cy="3135701"/>
              </a:xfrm>
            </p:grpSpPr>
            <p:pic>
              <p:nvPicPr>
                <p:cNvPr id="7" name="Picture 6" descr="A close-up of a microscope&#10;&#10;Description automatically generated">
                  <a:extLst>
                    <a:ext uri="{FF2B5EF4-FFF2-40B4-BE49-F238E27FC236}">
                      <a16:creationId xmlns:a16="http://schemas.microsoft.com/office/drawing/2014/main" id="{63E4837F-3AF1-A702-5213-55C752AE4418}"/>
                    </a:ext>
                  </a:extLst>
                </p:cNvPr>
                <p:cNvPicPr>
                  <a:picLocks noChangeAspect="1"/>
                </p:cNvPicPr>
                <p:nvPr/>
              </p:nvPicPr>
              <p:blipFill>
                <a:blip r:embed="rId3"/>
                <a:srcRect b="7112"/>
                <a:stretch/>
              </p:blipFill>
              <p:spPr>
                <a:xfrm>
                  <a:off x="949757" y="1255433"/>
                  <a:ext cx="4501071" cy="3135701"/>
                </a:xfrm>
                <a:prstGeom prst="rect">
                  <a:avLst/>
                </a:prstGeom>
                <a:solidFill>
                  <a:schemeClr val="bg1"/>
                </a:solidFill>
                <a:ln w="57150">
                  <a:noFill/>
                </a:ln>
              </p:spPr>
            </p:pic>
            <p:grpSp>
              <p:nvGrpSpPr>
                <p:cNvPr id="9" name="Group 8">
                  <a:extLst>
                    <a:ext uri="{FF2B5EF4-FFF2-40B4-BE49-F238E27FC236}">
                      <a16:creationId xmlns:a16="http://schemas.microsoft.com/office/drawing/2014/main" id="{B5F1DD02-8FD7-F8BF-96FE-5E1F8CC5C24B}"/>
                    </a:ext>
                  </a:extLst>
                </p:cNvPr>
                <p:cNvGrpSpPr/>
                <p:nvPr/>
              </p:nvGrpSpPr>
              <p:grpSpPr>
                <a:xfrm>
                  <a:off x="3837211" y="3867259"/>
                  <a:ext cx="1485900" cy="400050"/>
                  <a:chOff x="3276600" y="4391025"/>
                  <a:chExt cx="1485900" cy="400050"/>
                </a:xfrm>
              </p:grpSpPr>
              <p:cxnSp>
                <p:nvCxnSpPr>
                  <p:cNvPr id="10" name="Straight Connector 9">
                    <a:extLst>
                      <a:ext uri="{FF2B5EF4-FFF2-40B4-BE49-F238E27FC236}">
                        <a16:creationId xmlns:a16="http://schemas.microsoft.com/office/drawing/2014/main" id="{3CECFE53-3723-1A16-B147-D76553FDDAF2}"/>
                      </a:ext>
                    </a:extLst>
                  </p:cNvPr>
                  <p:cNvCxnSpPr>
                    <a:cxnSpLocks/>
                  </p:cNvCxnSpPr>
                  <p:nvPr/>
                </p:nvCxnSpPr>
                <p:spPr>
                  <a:xfrm>
                    <a:off x="3276600" y="4791075"/>
                    <a:ext cx="14859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F4983F3-E904-5FE2-6C85-C0856BFB3AB5}"/>
                      </a:ext>
                    </a:extLst>
                  </p:cNvPr>
                  <p:cNvSpPr txBox="1"/>
                  <p:nvPr/>
                </p:nvSpPr>
                <p:spPr>
                  <a:xfrm>
                    <a:off x="3576638" y="4391025"/>
                    <a:ext cx="885825" cy="369332"/>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 mm</a:t>
                    </a:r>
                  </a:p>
                </p:txBody>
              </p:sp>
            </p:grpSp>
          </p:grpSp>
        </p:grpSp>
      </p:grpSp>
    </p:spTree>
    <p:extLst>
      <p:ext uri="{BB962C8B-B14F-4D97-AF65-F5344CB8AC3E}">
        <p14:creationId xmlns:p14="http://schemas.microsoft.com/office/powerpoint/2010/main" val="987056723"/>
      </p:ext>
    </p:extLst>
  </p:cSld>
  <p:clrMapOvr>
    <a:masterClrMapping/>
  </p:clrMapOvr>
  <mc:AlternateContent xmlns:mc="http://schemas.openxmlformats.org/markup-compatibility/2006" xmlns:p14="http://schemas.microsoft.com/office/powerpoint/2010/main">
    <mc:Choice Requires="p14">
      <p:transition spd="slow" p14:dur="10000" advTm="14000"/>
    </mc:Choice>
    <mc:Fallback xmlns="">
      <p:transition spd="slow" advTm="14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C07AC-ED99-11FC-B333-24FFC2FD6B6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0D2CF8C-5892-36E6-9B95-0934F1714C3D}"/>
              </a:ext>
            </a:extLst>
          </p:cNvPr>
          <p:cNvSpPr txBox="1"/>
          <p:nvPr/>
        </p:nvSpPr>
        <p:spPr>
          <a:xfrm>
            <a:off x="800100" y="0"/>
            <a:ext cx="10591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Material Modeling Support for PFC</a:t>
            </a:r>
          </a:p>
        </p:txBody>
      </p:sp>
      <p:grpSp>
        <p:nvGrpSpPr>
          <p:cNvPr id="6" name="Group 5">
            <a:extLst>
              <a:ext uri="{FF2B5EF4-FFF2-40B4-BE49-F238E27FC236}">
                <a16:creationId xmlns:a16="http://schemas.microsoft.com/office/drawing/2014/main" id="{8CB73D49-69AE-14DF-E764-E761304A3436}"/>
              </a:ext>
            </a:extLst>
          </p:cNvPr>
          <p:cNvGrpSpPr/>
          <p:nvPr/>
        </p:nvGrpSpPr>
        <p:grpSpPr>
          <a:xfrm>
            <a:off x="1231651" y="533400"/>
            <a:ext cx="9728699" cy="6124574"/>
            <a:chOff x="1406026" y="533400"/>
            <a:chExt cx="9728699" cy="6124574"/>
          </a:xfrm>
        </p:grpSpPr>
        <p:grpSp>
          <p:nvGrpSpPr>
            <p:cNvPr id="7" name="Group 6">
              <a:extLst>
                <a:ext uri="{FF2B5EF4-FFF2-40B4-BE49-F238E27FC236}">
                  <a16:creationId xmlns:a16="http://schemas.microsoft.com/office/drawing/2014/main" id="{3499F7F3-072B-34C5-29E2-3ACC8ADE17D6}"/>
                </a:ext>
              </a:extLst>
            </p:cNvPr>
            <p:cNvGrpSpPr/>
            <p:nvPr/>
          </p:nvGrpSpPr>
          <p:grpSpPr>
            <a:xfrm>
              <a:off x="1406026" y="533400"/>
              <a:ext cx="6408148" cy="6124574"/>
              <a:chOff x="2891926" y="523875"/>
              <a:chExt cx="6408148" cy="6124574"/>
            </a:xfrm>
          </p:grpSpPr>
          <p:sp>
            <p:nvSpPr>
              <p:cNvPr id="11" name="TextBox 10">
                <a:extLst>
                  <a:ext uri="{FF2B5EF4-FFF2-40B4-BE49-F238E27FC236}">
                    <a16:creationId xmlns:a16="http://schemas.microsoft.com/office/drawing/2014/main" id="{527E329E-54B3-C286-E80B-3FDB14B1CD4D}"/>
                  </a:ext>
                </a:extLst>
              </p:cNvPr>
              <p:cNvSpPr txBox="1"/>
              <p:nvPr/>
            </p:nvSpPr>
            <p:spPr>
              <a:xfrm>
                <a:off x="2891926" y="523875"/>
                <a:ext cx="6408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https://www.itascacg.com/software/material-modeling-support</a:t>
                </a:r>
                <a:endParaRPr kumimoji="0" lang="en-US" sz="1600" b="0" i="0" u="none" strike="noStrike" kern="1200" cap="none" spc="0" normalizeH="0" baseline="0" noProof="0" dirty="0">
                  <a:ln>
                    <a:noFill/>
                  </a:ln>
                  <a:solidFill>
                    <a:srgbClr val="0000FF"/>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8EC1E361-28A8-26C1-4C2F-335622B246B7}"/>
                  </a:ext>
                </a:extLst>
              </p:cNvPr>
              <p:cNvPicPr>
                <a:picLocks noChangeAspect="1"/>
              </p:cNvPicPr>
              <p:nvPr/>
            </p:nvPicPr>
            <p:blipFill>
              <a:blip r:embed="rId3"/>
              <a:stretch>
                <a:fillRect/>
              </a:stretch>
            </p:blipFill>
            <p:spPr>
              <a:xfrm>
                <a:off x="3240941" y="1008633"/>
                <a:ext cx="5710119" cy="5639816"/>
              </a:xfrm>
              <a:prstGeom prst="rect">
                <a:avLst/>
              </a:prstGeom>
            </p:spPr>
          </p:pic>
        </p:grpSp>
        <p:grpSp>
          <p:nvGrpSpPr>
            <p:cNvPr id="8" name="Group 7">
              <a:extLst>
                <a:ext uri="{FF2B5EF4-FFF2-40B4-BE49-F238E27FC236}">
                  <a16:creationId xmlns:a16="http://schemas.microsoft.com/office/drawing/2014/main" id="{34B9732B-33BA-E9E2-A5C6-0C46F1DF0ADC}"/>
                </a:ext>
              </a:extLst>
            </p:cNvPr>
            <p:cNvGrpSpPr/>
            <p:nvPr/>
          </p:nvGrpSpPr>
          <p:grpSpPr>
            <a:xfrm>
              <a:off x="8101145" y="2317462"/>
              <a:ext cx="3033580" cy="727650"/>
              <a:chOff x="7577270" y="-386090"/>
              <a:chExt cx="3033580" cy="727650"/>
            </a:xfrm>
          </p:grpSpPr>
          <p:sp>
            <p:nvSpPr>
              <p:cNvPr id="9" name="TextBox 8">
                <a:extLst>
                  <a:ext uri="{FF2B5EF4-FFF2-40B4-BE49-F238E27FC236}">
                    <a16:creationId xmlns:a16="http://schemas.microsoft.com/office/drawing/2014/main" id="{927008FB-4CE6-3F73-3194-42A4D3DF6DBF}"/>
                  </a:ext>
                </a:extLst>
              </p:cNvPr>
              <p:cNvSpPr txBox="1"/>
              <p:nvPr/>
            </p:nvSpPr>
            <p:spPr>
              <a:xfrm>
                <a:off x="7577270" y="-386090"/>
                <a:ext cx="3033580" cy="400110"/>
              </a:xfrm>
              <a:prstGeom prst="rect">
                <a:avLst/>
              </a:prstGeom>
              <a:noFill/>
            </p:spPr>
            <p:txBody>
              <a:bodyPr wrap="square" rtlCol="0">
                <a:spAutoFit/>
              </a:bodyPr>
              <a:lstStyle/>
              <a:p>
                <a:r>
                  <a:rPr lang="en-US" sz="2000" b="1" dirty="0">
                    <a:solidFill>
                      <a:srgbClr val="FF0000"/>
                    </a:solidFill>
                  </a:rPr>
                  <a:t>Bonded Particle Modeling</a:t>
                </a:r>
                <a:endParaRPr lang="en-US" dirty="0"/>
              </a:p>
            </p:txBody>
          </p:sp>
          <p:sp>
            <p:nvSpPr>
              <p:cNvPr id="10" name="Action Button: Document 9">
                <a:hlinkClick r:id="rId4" highlightClick="1"/>
                <a:extLst>
                  <a:ext uri="{FF2B5EF4-FFF2-40B4-BE49-F238E27FC236}">
                    <a16:creationId xmlns:a16="http://schemas.microsoft.com/office/drawing/2014/main" id="{234B2900-7999-7D75-B00E-5A98E3A0D1D9}"/>
                  </a:ext>
                </a:extLst>
              </p:cNvPr>
              <p:cNvSpPr/>
              <p:nvPr/>
            </p:nvSpPr>
            <p:spPr>
              <a:xfrm>
                <a:off x="8951185" y="55810"/>
                <a:ext cx="285750" cy="285750"/>
              </a:xfrm>
              <a:prstGeom prst="actionButtonDocumen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3" name="Graphic 2">
            <a:extLst>
              <a:ext uri="{FF2B5EF4-FFF2-40B4-BE49-F238E27FC236}">
                <a16:creationId xmlns:a16="http://schemas.microsoft.com/office/drawing/2014/main" id="{50EF97FC-7DA3-6047-D441-804ED789E3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68543" y="3379206"/>
            <a:ext cx="2550033" cy="2978438"/>
          </a:xfrm>
          <a:prstGeom prst="rect">
            <a:avLst/>
          </a:prstGeom>
        </p:spPr>
      </p:pic>
    </p:spTree>
    <p:extLst>
      <p:ext uri="{BB962C8B-B14F-4D97-AF65-F5344CB8AC3E}">
        <p14:creationId xmlns:p14="http://schemas.microsoft.com/office/powerpoint/2010/main" val="1279623951"/>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BC65B-FA4A-3258-BBCA-B877A33FA33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A31CBF3-A043-5B33-3CCD-0EBE655D0CE9}"/>
              </a:ext>
            </a:extLst>
          </p:cNvPr>
          <p:cNvSpPr txBox="1"/>
          <p:nvPr/>
        </p:nvSpPr>
        <p:spPr>
          <a:xfrm>
            <a:off x="0" y="0"/>
            <a:ext cx="594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Microstructural Physics of Rock</a:t>
            </a:r>
          </a:p>
        </p:txBody>
      </p:sp>
      <p:sp>
        <p:nvSpPr>
          <p:cNvPr id="4" name="TextBox 3">
            <a:extLst>
              <a:ext uri="{FF2B5EF4-FFF2-40B4-BE49-F238E27FC236}">
                <a16:creationId xmlns:a16="http://schemas.microsoft.com/office/drawing/2014/main" id="{8FC1A462-F916-7C98-92E9-3512B773C036}"/>
              </a:ext>
            </a:extLst>
          </p:cNvPr>
          <p:cNvSpPr txBox="1"/>
          <p:nvPr/>
        </p:nvSpPr>
        <p:spPr>
          <a:xfrm>
            <a:off x="919163" y="648305"/>
            <a:ext cx="7223276" cy="6247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Rock is </a:t>
            </a:r>
            <a:r>
              <a:rPr kumimoji="0" lang="en-US" sz="2400" b="0" i="0" u="none" strike="noStrike" kern="1200" cap="none" spc="0" normalizeH="0" baseline="0" noProof="0" dirty="0">
                <a:ln>
                  <a:noFill/>
                </a:ln>
                <a:solidFill>
                  <a:prstClr val="black"/>
                </a:solidFill>
                <a:effectLst/>
                <a:uLnTx/>
                <a:uFillTx/>
                <a:latin typeface="Calibri"/>
                <a:ea typeface="+mn-ea"/>
                <a:cs typeface="+mn-cs"/>
              </a:rPr>
              <a:t>aggregate of crystals &amp; amorphous particles</a:t>
            </a:r>
            <a:r>
              <a:rPr kumimoji="0" lang="en-US" sz="2400" b="0" i="0" u="none" strike="noStrike" kern="1200" cap="none" spc="0" normalizeH="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joined by varying amounts of cementing materials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Calibri"/>
            </a:endParaRPr>
          </a:p>
          <a:p>
            <a:pPr lvl="0">
              <a:defRPr/>
            </a:pPr>
            <a:r>
              <a:rPr lang="en-US" sz="2400" dirty="0">
                <a:solidFill>
                  <a:srgbClr val="FF0000"/>
                </a:solidFill>
              </a:rPr>
              <a:t>Rock is modeled as </a:t>
            </a:r>
            <a:r>
              <a:rPr lang="en-US" sz="2400" dirty="0">
                <a:solidFill>
                  <a:prstClr val="black"/>
                </a:solidFill>
              </a:rPr>
              <a:t>heterogeneous material comprised of cemented grains</a:t>
            </a:r>
          </a:p>
          <a:p>
            <a:pPr lvl="0">
              <a:defRPr/>
            </a:pPr>
            <a:endParaRPr lang="en-US" sz="2400" dirty="0">
              <a:solidFill>
                <a:prstClr val="black"/>
              </a:solidFill>
            </a:endParaRPr>
          </a:p>
          <a:p>
            <a:pPr>
              <a:defRPr/>
            </a:pPr>
            <a:r>
              <a:rPr lang="en-US" sz="2400" dirty="0">
                <a:solidFill>
                  <a:srgbClr val="FF0000"/>
                </a:solidFill>
              </a:rPr>
              <a:t>Microstructural components </a:t>
            </a:r>
            <a:r>
              <a:rPr lang="en-US" sz="2400" dirty="0">
                <a:solidFill>
                  <a:prstClr val="black"/>
                </a:solidFill>
              </a:rPr>
              <a:t>are at grain-scale</a:t>
            </a:r>
          </a:p>
          <a:p>
            <a:pPr lvl="0">
              <a:defRPr/>
            </a:pPr>
            <a:r>
              <a:rPr lang="en-US" sz="2400" dirty="0">
                <a:solidFill>
                  <a:prstClr val="black"/>
                </a:solidFill>
              </a:rPr>
              <a:t>	</a:t>
            </a:r>
            <a:r>
              <a:rPr lang="en-US" sz="2000" dirty="0">
                <a:solidFill>
                  <a:prstClr val="black"/>
                </a:solidFill>
              </a:rPr>
              <a:t>grain size, shape &amp; packing</a:t>
            </a:r>
          </a:p>
          <a:p>
            <a:pPr lvl="0">
              <a:defRPr/>
            </a:pPr>
            <a:r>
              <a:rPr lang="en-US" sz="2000" dirty="0">
                <a:solidFill>
                  <a:prstClr val="black"/>
                </a:solidFill>
              </a:rPr>
              <a:t>	grain &amp; cement properties (stiffness, strength, 	degree of cementation)</a:t>
            </a:r>
          </a:p>
          <a:p>
            <a:pPr lvl="0">
              <a:defRPr/>
            </a:pPr>
            <a:endParaRPr lang="en-US" sz="2400" dirty="0">
              <a:solidFill>
                <a:prstClr val="black"/>
              </a:solidFill>
            </a:endParaRPr>
          </a:p>
          <a:p>
            <a:pPr lvl="0">
              <a:defRPr/>
            </a:pPr>
            <a:r>
              <a:rPr lang="en-US" sz="2400" dirty="0">
                <a:solidFill>
                  <a:prstClr val="black"/>
                </a:solidFill>
              </a:rPr>
              <a:t>	Each component influences mechanical behavior, 	and may </a:t>
            </a:r>
            <a:r>
              <a:rPr lang="en-US" sz="2400" dirty="0">
                <a:solidFill>
                  <a:srgbClr val="FF0000"/>
                </a:solidFill>
              </a:rPr>
              <a:t>evolve under load application</a:t>
            </a:r>
          </a:p>
          <a:p>
            <a:pPr>
              <a:defRPr/>
            </a:pPr>
            <a:endParaRPr lang="en-US" sz="2400" dirty="0">
              <a:solidFill>
                <a:prstClr val="black"/>
              </a:solidFill>
            </a:endParaRPr>
          </a:p>
          <a:p>
            <a:pPr lvl="0">
              <a:defRPr/>
            </a:pPr>
            <a:endParaRPr lang="en-US" sz="24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id="{C342BA30-AEF5-0B10-6BFB-6CDBCCF24856}"/>
              </a:ext>
            </a:extLst>
          </p:cNvPr>
          <p:cNvGrpSpPr/>
          <p:nvPr/>
        </p:nvGrpSpPr>
        <p:grpSpPr>
          <a:xfrm>
            <a:off x="8234363" y="406753"/>
            <a:ext cx="3038475" cy="2820717"/>
            <a:chOff x="7881106" y="2384274"/>
            <a:chExt cx="3038475" cy="2820717"/>
          </a:xfrm>
        </p:grpSpPr>
        <p:grpSp>
          <p:nvGrpSpPr>
            <p:cNvPr id="15" name="Group 14">
              <a:extLst>
                <a:ext uri="{FF2B5EF4-FFF2-40B4-BE49-F238E27FC236}">
                  <a16:creationId xmlns:a16="http://schemas.microsoft.com/office/drawing/2014/main" id="{D61E9002-98BA-D63F-5046-FDA8A21509C3}"/>
                </a:ext>
              </a:extLst>
            </p:cNvPr>
            <p:cNvGrpSpPr/>
            <p:nvPr/>
          </p:nvGrpSpPr>
          <p:grpSpPr>
            <a:xfrm>
              <a:off x="7881106" y="2384274"/>
              <a:ext cx="3038475" cy="2398712"/>
              <a:chOff x="7881106" y="2384274"/>
              <a:chExt cx="3038475" cy="2398712"/>
            </a:xfrm>
          </p:grpSpPr>
          <p:pic>
            <p:nvPicPr>
              <p:cNvPr id="8" name="Picture 4">
                <a:extLst>
                  <a:ext uri="{FF2B5EF4-FFF2-40B4-BE49-F238E27FC236}">
                    <a16:creationId xmlns:a16="http://schemas.microsoft.com/office/drawing/2014/main" id="{93284694-2F2E-D67E-D65F-1F7CD012A314}"/>
                  </a:ext>
                </a:extLst>
              </p:cNvPr>
              <p:cNvPicPr>
                <a:picLocks noChangeAspect="1" noChangeArrowheads="1"/>
              </p:cNvPicPr>
              <p:nvPr/>
            </p:nvPicPr>
            <p:blipFill>
              <a:blip r:embed="rId2" cstate="print"/>
              <a:srcRect/>
              <a:stretch>
                <a:fillRect/>
              </a:stretch>
            </p:blipFill>
            <p:spPr bwMode="auto">
              <a:xfrm>
                <a:off x="7881106" y="2384274"/>
                <a:ext cx="3038475" cy="2398712"/>
              </a:xfrm>
              <a:prstGeom prst="rect">
                <a:avLst/>
              </a:prstGeom>
              <a:noFill/>
              <a:ln w="12700">
                <a:noFill/>
                <a:miter lim="800000"/>
                <a:headEnd/>
                <a:tailEnd/>
              </a:ln>
            </p:spPr>
          </p:pic>
          <p:grpSp>
            <p:nvGrpSpPr>
              <p:cNvPr id="14" name="Group 13">
                <a:extLst>
                  <a:ext uri="{FF2B5EF4-FFF2-40B4-BE49-F238E27FC236}">
                    <a16:creationId xmlns:a16="http://schemas.microsoft.com/office/drawing/2014/main" id="{2B8CBFFB-BD00-10BB-33F8-2037578C799B}"/>
                  </a:ext>
                </a:extLst>
              </p:cNvPr>
              <p:cNvGrpSpPr/>
              <p:nvPr/>
            </p:nvGrpSpPr>
            <p:grpSpPr>
              <a:xfrm>
                <a:off x="9463243" y="4238262"/>
                <a:ext cx="1307592" cy="391227"/>
                <a:chOff x="9477757" y="4015709"/>
                <a:chExt cx="1307592" cy="391227"/>
              </a:xfrm>
            </p:grpSpPr>
            <p:cxnSp>
              <p:nvCxnSpPr>
                <p:cNvPr id="12" name="Straight Connector 11">
                  <a:extLst>
                    <a:ext uri="{FF2B5EF4-FFF2-40B4-BE49-F238E27FC236}">
                      <a16:creationId xmlns:a16="http://schemas.microsoft.com/office/drawing/2014/main" id="{97CBD87C-EABD-0B45-E0B1-E5042B97033B}"/>
                    </a:ext>
                  </a:extLst>
                </p:cNvPr>
                <p:cNvCxnSpPr>
                  <a:cxnSpLocks/>
                </p:cNvCxnSpPr>
                <p:nvPr/>
              </p:nvCxnSpPr>
              <p:spPr>
                <a:xfrm>
                  <a:off x="9477757" y="4406936"/>
                  <a:ext cx="13075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EBB5945-AC0B-988F-7413-41DEBE05A968}"/>
                    </a:ext>
                  </a:extLst>
                </p:cNvPr>
                <p:cNvSpPr txBox="1"/>
                <p:nvPr/>
              </p:nvSpPr>
              <p:spPr>
                <a:xfrm>
                  <a:off x="9625829" y="4015709"/>
                  <a:ext cx="1011447" cy="369332"/>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Times New Roman" charset="0"/>
                    </a:rPr>
                    <a:t>0.5 mm</a:t>
                  </a:r>
                </a:p>
              </p:txBody>
            </p:sp>
          </p:grpSp>
        </p:grpSp>
        <p:sp>
          <p:nvSpPr>
            <p:cNvPr id="16" name="TextBox 15">
              <a:extLst>
                <a:ext uri="{FF2B5EF4-FFF2-40B4-BE49-F238E27FC236}">
                  <a16:creationId xmlns:a16="http://schemas.microsoft.com/office/drawing/2014/main" id="{061C3555-900E-28BE-86FE-6C799306D673}"/>
                </a:ext>
              </a:extLst>
            </p:cNvPr>
            <p:cNvSpPr txBox="1"/>
            <p:nvPr/>
          </p:nvSpPr>
          <p:spPr>
            <a:xfrm>
              <a:off x="8065105" y="4804881"/>
              <a:ext cx="25061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Saint Peter sandstone</a:t>
              </a:r>
            </a:p>
          </p:txBody>
        </p:sp>
      </p:grpSp>
      <p:sp>
        <p:nvSpPr>
          <p:cNvPr id="21" name="TextBox 20">
            <a:extLst>
              <a:ext uri="{FF2B5EF4-FFF2-40B4-BE49-F238E27FC236}">
                <a16:creationId xmlns:a16="http://schemas.microsoft.com/office/drawing/2014/main" id="{4FDE4275-13D9-61C9-367E-410AA42108C1}"/>
              </a:ext>
            </a:extLst>
          </p:cNvPr>
          <p:cNvSpPr txBox="1"/>
          <p:nvPr/>
        </p:nvSpPr>
        <p:spPr>
          <a:xfrm>
            <a:off x="13176514" y="2104518"/>
            <a:ext cx="7000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2F8AF942-AA65-29BD-DC58-C1DD15DF008B}"/>
              </a:ext>
            </a:extLst>
          </p:cNvPr>
          <p:cNvGrpSpPr/>
          <p:nvPr/>
        </p:nvGrpSpPr>
        <p:grpSpPr>
          <a:xfrm>
            <a:off x="1653553" y="5527917"/>
            <a:ext cx="7731617" cy="923330"/>
            <a:chOff x="13635755" y="3026981"/>
            <a:chExt cx="7731617" cy="923330"/>
          </a:xfrm>
        </p:grpSpPr>
        <p:sp>
          <p:nvSpPr>
            <p:cNvPr id="2" name="TextBox 1">
              <a:extLst>
                <a:ext uri="{FF2B5EF4-FFF2-40B4-BE49-F238E27FC236}">
                  <a16:creationId xmlns:a16="http://schemas.microsoft.com/office/drawing/2014/main" id="{62BA46CC-36C8-259E-CAAB-15AE582FF809}"/>
                </a:ext>
              </a:extLst>
            </p:cNvPr>
            <p:cNvSpPr txBox="1"/>
            <p:nvPr/>
          </p:nvSpPr>
          <p:spPr>
            <a:xfrm>
              <a:off x="13635755" y="3257814"/>
              <a:ext cx="10353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load</a:t>
              </a:r>
            </a:p>
          </p:txBody>
        </p:sp>
        <p:sp>
          <p:nvSpPr>
            <p:cNvPr id="5" name="TextBox 4">
              <a:extLst>
                <a:ext uri="{FF2B5EF4-FFF2-40B4-BE49-F238E27FC236}">
                  <a16:creationId xmlns:a16="http://schemas.microsoft.com/office/drawing/2014/main" id="{7D437D04-0E84-CA8F-A8B4-7E17EC6971C7}"/>
                </a:ext>
              </a:extLst>
            </p:cNvPr>
            <p:cNvSpPr txBox="1"/>
            <p:nvPr/>
          </p:nvSpPr>
          <p:spPr>
            <a:xfrm>
              <a:off x="15994743" y="3257814"/>
              <a:ext cx="16231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damage</a:t>
              </a:r>
            </a:p>
          </p:txBody>
        </p:sp>
        <p:cxnSp>
          <p:nvCxnSpPr>
            <p:cNvPr id="6" name="Straight Connector 5">
              <a:extLst>
                <a:ext uri="{FF2B5EF4-FFF2-40B4-BE49-F238E27FC236}">
                  <a16:creationId xmlns:a16="http://schemas.microsoft.com/office/drawing/2014/main" id="{E5DADFD3-A166-5CAF-F940-FBB2927EE47B}"/>
                </a:ext>
              </a:extLst>
            </p:cNvPr>
            <p:cNvCxnSpPr>
              <a:cxnSpLocks/>
            </p:cNvCxnSpPr>
            <p:nvPr/>
          </p:nvCxnSpPr>
          <p:spPr>
            <a:xfrm>
              <a:off x="14823924" y="3488646"/>
              <a:ext cx="1170819" cy="0"/>
            </a:xfrm>
            <a:prstGeom prst="line">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0016D59-1C1B-6F46-8362-5D383FD42984}"/>
                </a:ext>
              </a:extLst>
            </p:cNvPr>
            <p:cNvSpPr txBox="1"/>
            <p:nvPr/>
          </p:nvSpPr>
          <p:spPr>
            <a:xfrm>
              <a:off x="17767905" y="3026981"/>
              <a:ext cx="359946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grain breakage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cement breakage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grain rearrangement (pore collapse)</a:t>
              </a:r>
            </a:p>
          </p:txBody>
        </p:sp>
        <p:sp>
          <p:nvSpPr>
            <p:cNvPr id="9" name="Right Brace 8">
              <a:extLst>
                <a:ext uri="{FF2B5EF4-FFF2-40B4-BE49-F238E27FC236}">
                  <a16:creationId xmlns:a16="http://schemas.microsoft.com/office/drawing/2014/main" id="{D50560C4-03BA-DA04-A64E-4C5A53E0E037}"/>
                </a:ext>
              </a:extLst>
            </p:cNvPr>
            <p:cNvSpPr/>
            <p:nvPr/>
          </p:nvSpPr>
          <p:spPr>
            <a:xfrm>
              <a:off x="17538095" y="3119323"/>
              <a:ext cx="164495" cy="830988"/>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650376372"/>
      </p:ext>
    </p:extLst>
  </p:cSld>
  <p:clrMapOvr>
    <a:masterClrMapping/>
  </p:clrMapOvr>
  <mc:AlternateContent xmlns:mc="http://schemas.openxmlformats.org/markup-compatibility/2006" xmlns:p14="http://schemas.microsoft.com/office/powerpoint/2010/main">
    <mc:Choice Requires="p14">
      <p:transition spd="slow" p14:dur="10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grpId="0" nodeType="afterEffect">
                                  <p:stCondLst>
                                    <p:cond delay="150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grpId="0" nodeType="afterEffect">
                                  <p:stCondLst>
                                    <p:cond delay="150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anim calcmode="lin" valueType="num">
                                      <p:cBhvr>
                                        <p:cTn id="2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42" presetClass="entr" presetSubtype="0" fill="hold" grpId="0" nodeType="afterEffect">
                                  <p:stCondLst>
                                    <p:cond delay="150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1000"/>
                                        <p:tgtEl>
                                          <p:spTgt spid="4">
                                            <p:txEl>
                                              <p:pRg st="5" end="5"/>
                                            </p:txEl>
                                          </p:spTgt>
                                        </p:tgtEl>
                                      </p:cBhvr>
                                    </p:animEffect>
                                    <p:anim calcmode="lin" valueType="num">
                                      <p:cBhvr>
                                        <p:cTn id="2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0"/>
                            </p:stCondLst>
                            <p:childTnLst>
                              <p:par>
                                <p:cTn id="29" presetID="42" presetClass="entr" presetSubtype="0" fill="hold" grpId="0" nodeType="afterEffect">
                                  <p:stCondLst>
                                    <p:cond delay="150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anim calcmode="lin" valueType="num">
                                      <p:cBhvr>
                                        <p:cTn id="3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34" fill="hold">
                            <p:stCondLst>
                              <p:cond delay="12500"/>
                            </p:stCondLst>
                            <p:childTnLst>
                              <p:par>
                                <p:cTn id="35" presetID="42" presetClass="entr" presetSubtype="0" fill="hold" grpId="0" nodeType="afterEffect">
                                  <p:stCondLst>
                                    <p:cond delay="150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anim calcmode="lin" valueType="num">
                                      <p:cBhvr>
                                        <p:cTn id="38"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9" dur="5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par>
                          <p:cTn id="40" fill="hold">
                            <p:stCondLst>
                              <p:cond delay="14500"/>
                            </p:stCondLst>
                            <p:childTnLst>
                              <p:par>
                                <p:cTn id="41" presetID="42" presetClass="entr" presetSubtype="0" fill="hold" nodeType="afterEffect">
                                  <p:stCondLst>
                                    <p:cond delay="15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58E721-8E83-1ADD-8FA0-CC0EA77915F8}"/>
              </a:ext>
            </a:extLst>
          </p:cNvPr>
          <p:cNvSpPr txBox="1"/>
          <p:nvPr/>
        </p:nvSpPr>
        <p:spPr>
          <a:xfrm>
            <a:off x="1524000" y="857250"/>
            <a:ext cx="6992258"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Bonded-Particle Model (</a:t>
            </a:r>
            <a:r>
              <a:rPr kumimoji="0" lang="en-US" sz="1800" b="1" i="0" u="none" strike="noStrike" kern="1200" cap="none" spc="0" normalizeH="0" baseline="0" noProof="0" dirty="0">
                <a:ln>
                  <a:noFill/>
                </a:ln>
                <a:solidFill>
                  <a:srgbClr val="0000FF"/>
                </a:solidFill>
                <a:effectLst/>
                <a:uLnTx/>
                <a:uFillTx/>
                <a:latin typeface="Calibri"/>
                <a:ea typeface="+mn-ea"/>
                <a:cs typeface="+mn-cs"/>
              </a:rPr>
              <a:t>constitutive response is emergent</a:t>
            </a:r>
            <a:r>
              <a:rPr kumimoji="0" lang="en-US" sz="2100" b="1" i="0" u="none" strike="noStrike" kern="1200" cap="none" spc="0" normalizeH="0" baseline="0" noProof="0" dirty="0">
                <a:ln>
                  <a:noFill/>
                </a:ln>
                <a:solidFill>
                  <a:srgbClr val="FF0000"/>
                </a:solidFill>
                <a:effectLst/>
                <a:uLnTx/>
                <a:uFillTx/>
                <a:latin typeface="Calibri"/>
                <a:ea typeface="+mn-ea"/>
                <a:cs typeface="+mn-cs"/>
              </a:rPr>
              <a:t>)</a:t>
            </a:r>
          </a:p>
        </p:txBody>
      </p:sp>
      <p:sp>
        <p:nvSpPr>
          <p:cNvPr id="16" name="TextBox 15">
            <a:extLst>
              <a:ext uri="{FF2B5EF4-FFF2-40B4-BE49-F238E27FC236}">
                <a16:creationId xmlns:a16="http://schemas.microsoft.com/office/drawing/2014/main" id="{C3DEEE22-481A-40CD-3C90-D102A3C7B2D0}"/>
              </a:ext>
            </a:extLst>
          </p:cNvPr>
          <p:cNvSpPr txBox="1"/>
          <p:nvPr/>
        </p:nvSpPr>
        <p:spPr>
          <a:xfrm>
            <a:off x="5364163" y="4692177"/>
            <a:ext cx="5172075" cy="122341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Explicit microstructure (cemented grains)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grain size, shape &amp; packing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grain &amp; cement properties (stiffness, strength, degree of cementation)</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=&gt; constitutive response is emergent</a:t>
            </a:r>
          </a:p>
        </p:txBody>
      </p:sp>
      <p:grpSp>
        <p:nvGrpSpPr>
          <p:cNvPr id="44" name="Group 43">
            <a:extLst>
              <a:ext uri="{FF2B5EF4-FFF2-40B4-BE49-F238E27FC236}">
                <a16:creationId xmlns:a16="http://schemas.microsoft.com/office/drawing/2014/main" id="{C5608705-C2F5-7162-BCEB-B1673A7DD618}"/>
              </a:ext>
            </a:extLst>
          </p:cNvPr>
          <p:cNvGrpSpPr/>
          <p:nvPr/>
        </p:nvGrpSpPr>
        <p:grpSpPr>
          <a:xfrm>
            <a:off x="6382250" y="1292226"/>
            <a:ext cx="3622889" cy="3226752"/>
            <a:chOff x="6382250" y="1292226"/>
            <a:chExt cx="3622889" cy="3226752"/>
          </a:xfrm>
        </p:grpSpPr>
        <p:sp>
          <p:nvSpPr>
            <p:cNvPr id="4" name="TextBox 3">
              <a:extLst>
                <a:ext uri="{FF2B5EF4-FFF2-40B4-BE49-F238E27FC236}">
                  <a16:creationId xmlns:a16="http://schemas.microsoft.com/office/drawing/2014/main" id="{F3A388AF-9193-1786-5AEA-760CB0161829}"/>
                </a:ext>
              </a:extLst>
            </p:cNvPr>
            <p:cNvSpPr txBox="1"/>
            <p:nvPr/>
          </p:nvSpPr>
          <p:spPr>
            <a:xfrm>
              <a:off x="6618498" y="1292226"/>
              <a:ext cx="315039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bonded-particle model</a:t>
              </a:r>
            </a:p>
          </p:txBody>
        </p:sp>
        <p:grpSp>
          <p:nvGrpSpPr>
            <p:cNvPr id="41" name="Group 40">
              <a:extLst>
                <a:ext uri="{FF2B5EF4-FFF2-40B4-BE49-F238E27FC236}">
                  <a16:creationId xmlns:a16="http://schemas.microsoft.com/office/drawing/2014/main" id="{CE5192DD-FA1A-349A-5162-7745D477200A}"/>
                </a:ext>
              </a:extLst>
            </p:cNvPr>
            <p:cNvGrpSpPr/>
            <p:nvPr/>
          </p:nvGrpSpPr>
          <p:grpSpPr>
            <a:xfrm>
              <a:off x="6382250" y="1787985"/>
              <a:ext cx="1735932" cy="1870053"/>
              <a:chOff x="7096124" y="1240978"/>
              <a:chExt cx="2314576" cy="2493405"/>
            </a:xfrm>
          </p:grpSpPr>
          <p:pic>
            <p:nvPicPr>
              <p:cNvPr id="5" name="Picture 4" descr="A screenshot of a puzzle&#10;&#10;Description automatically generated">
                <a:extLst>
                  <a:ext uri="{FF2B5EF4-FFF2-40B4-BE49-F238E27FC236}">
                    <a16:creationId xmlns:a16="http://schemas.microsoft.com/office/drawing/2014/main" id="{AF17ED62-0F3F-DF82-FB54-2731B6CDDBCB}"/>
                  </a:ext>
                </a:extLst>
              </p:cNvPr>
              <p:cNvPicPr>
                <a:picLocks noChangeAspect="1"/>
              </p:cNvPicPr>
              <p:nvPr/>
            </p:nvPicPr>
            <p:blipFill>
              <a:blip r:embed="rId2" cstate="print">
                <a:extLst>
                  <a:ext uri="{28A0092B-C50C-407E-A947-70E740481C1C}">
                    <a14:useLocalDpi xmlns:a14="http://schemas.microsoft.com/office/drawing/2010/main" val="0"/>
                  </a:ext>
                </a:extLst>
              </a:blip>
              <a:srcRect l="33798" t="7898" r="11996" b="3565"/>
              <a:stretch/>
            </p:blipFill>
            <p:spPr>
              <a:xfrm>
                <a:off x="7257776" y="1240978"/>
                <a:ext cx="1991272" cy="1993392"/>
              </a:xfrm>
              <a:prstGeom prst="rect">
                <a:avLst/>
              </a:prstGeom>
            </p:spPr>
          </p:pic>
          <p:sp>
            <p:nvSpPr>
              <p:cNvPr id="13" name="TextBox 12">
                <a:extLst>
                  <a:ext uri="{FF2B5EF4-FFF2-40B4-BE49-F238E27FC236}">
                    <a16:creationId xmlns:a16="http://schemas.microsoft.com/office/drawing/2014/main" id="{D0F57CEB-7253-442F-0E03-C4E710D0CE0B}"/>
                  </a:ext>
                </a:extLst>
              </p:cNvPr>
              <p:cNvSpPr txBox="1"/>
              <p:nvPr/>
            </p:nvSpPr>
            <p:spPr>
              <a:xfrm>
                <a:off x="7096124" y="3303496"/>
                <a:ext cx="2314576" cy="43088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particles &amp; contacts</a:t>
                </a:r>
              </a:p>
            </p:txBody>
          </p:sp>
        </p:grpSp>
        <p:grpSp>
          <p:nvGrpSpPr>
            <p:cNvPr id="61" name="Group 60">
              <a:extLst>
                <a:ext uri="{FF2B5EF4-FFF2-40B4-BE49-F238E27FC236}">
                  <a16:creationId xmlns:a16="http://schemas.microsoft.com/office/drawing/2014/main" id="{AC7B971F-4D63-768F-0CB1-9403E5CA985B}"/>
                </a:ext>
              </a:extLst>
            </p:cNvPr>
            <p:cNvGrpSpPr/>
            <p:nvPr/>
          </p:nvGrpSpPr>
          <p:grpSpPr>
            <a:xfrm>
              <a:off x="6910100" y="2043169"/>
              <a:ext cx="3095039" cy="2475809"/>
              <a:chOff x="7181466" y="1581223"/>
              <a:chExt cx="4126719" cy="3301078"/>
            </a:xfrm>
          </p:grpSpPr>
          <p:sp>
            <p:nvSpPr>
              <p:cNvPr id="15" name="TextBox 14">
                <a:extLst>
                  <a:ext uri="{FF2B5EF4-FFF2-40B4-BE49-F238E27FC236}">
                    <a16:creationId xmlns:a16="http://schemas.microsoft.com/office/drawing/2014/main" id="{599369C0-7D0B-A657-A5AE-2BB7190F3305}"/>
                  </a:ext>
                </a:extLst>
              </p:cNvPr>
              <p:cNvSpPr txBox="1"/>
              <p:nvPr/>
            </p:nvSpPr>
            <p:spPr>
              <a:xfrm>
                <a:off x="7181466" y="3835861"/>
                <a:ext cx="3422922" cy="104644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Enforce </a:t>
                </a:r>
                <a:r>
                  <a:rPr kumimoji="0" lang="en-US" sz="1500" b="1" i="0" u="none" strike="noStrike" kern="1200" cap="none" spc="0" normalizeH="0" baseline="0" noProof="0" dirty="0">
                    <a:ln>
                      <a:noFill/>
                    </a:ln>
                    <a:solidFill>
                      <a:srgbClr val="0000FF"/>
                    </a:solidFill>
                    <a:effectLst/>
                    <a:uLnTx/>
                    <a:uFillTx/>
                    <a:latin typeface="Calibri"/>
                    <a:ea typeface="+mn-ea"/>
                    <a:cs typeface="+mn-cs"/>
                  </a:rPr>
                  <a:t>particulate</a:t>
                </a:r>
                <a:r>
                  <a:rPr kumimoji="0" lang="en-US" sz="1500" b="0" i="0" u="none" strike="noStrike" kern="1200" cap="none" spc="0" normalizeH="0" baseline="0" noProof="0" dirty="0">
                    <a:ln>
                      <a:noFill/>
                    </a:ln>
                    <a:solidFill>
                      <a:prstClr val="black"/>
                    </a:solidFill>
                    <a:effectLst/>
                    <a:uLnTx/>
                    <a:uFillTx/>
                    <a:latin typeface="Calibri"/>
                    <a:ea typeface="+mn-ea"/>
                    <a:cs typeface="+mn-cs"/>
                  </a:rPr>
                  <a:t> behavior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contact model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(force-displacement curves)</a:t>
                </a:r>
              </a:p>
            </p:txBody>
          </p:sp>
          <p:grpSp>
            <p:nvGrpSpPr>
              <p:cNvPr id="40" name="Group 39">
                <a:extLst>
                  <a:ext uri="{FF2B5EF4-FFF2-40B4-BE49-F238E27FC236}">
                    <a16:creationId xmlns:a16="http://schemas.microsoft.com/office/drawing/2014/main" id="{B59BFF0C-B537-C02D-7319-269B96625D7B}"/>
                  </a:ext>
                </a:extLst>
              </p:cNvPr>
              <p:cNvGrpSpPr/>
              <p:nvPr/>
            </p:nvGrpSpPr>
            <p:grpSpPr>
              <a:xfrm>
                <a:off x="8940581" y="1581223"/>
                <a:ext cx="2367604" cy="1782139"/>
                <a:chOff x="3592513" y="3613135"/>
                <a:chExt cx="2367604" cy="1782139"/>
              </a:xfrm>
            </p:grpSpPr>
            <p:cxnSp>
              <p:nvCxnSpPr>
                <p:cNvPr id="29" name="Straight Connector 28">
                  <a:extLst>
                    <a:ext uri="{FF2B5EF4-FFF2-40B4-BE49-F238E27FC236}">
                      <a16:creationId xmlns:a16="http://schemas.microsoft.com/office/drawing/2014/main" id="{C90F9DEF-867F-B603-A1EC-3C8D4CE40B75}"/>
                    </a:ext>
                  </a:extLst>
                </p:cNvPr>
                <p:cNvCxnSpPr>
                  <a:cxnSpLocks/>
                </p:cNvCxnSpPr>
                <p:nvPr/>
              </p:nvCxnSpPr>
              <p:spPr>
                <a:xfrm>
                  <a:off x="3952307" y="5064563"/>
                  <a:ext cx="2007810" cy="0"/>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42EAF373-121F-7DC5-B5D9-389D1D8174DC}"/>
                    </a:ext>
                  </a:extLst>
                </p:cNvPr>
                <p:cNvCxnSpPr>
                  <a:cxnSpLocks/>
                </p:cNvCxnSpPr>
                <p:nvPr/>
              </p:nvCxnSpPr>
              <p:spPr>
                <a:xfrm flipV="1">
                  <a:off x="3952308" y="3613135"/>
                  <a:ext cx="0" cy="1451428"/>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31" name="Object 30">
                  <a:extLst>
                    <a:ext uri="{FF2B5EF4-FFF2-40B4-BE49-F238E27FC236}">
                      <a16:creationId xmlns:a16="http://schemas.microsoft.com/office/drawing/2014/main" id="{BA8FD67E-D9EA-DBDB-12B8-F49DBFDFC19E}"/>
                    </a:ext>
                  </a:extLst>
                </p:cNvPr>
                <p:cNvGraphicFramePr>
                  <a:graphicFrameLocks noChangeAspect="1"/>
                </p:cNvGraphicFramePr>
                <p:nvPr/>
              </p:nvGraphicFramePr>
              <p:xfrm>
                <a:off x="3592513" y="3714750"/>
                <a:ext cx="304800" cy="292100"/>
              </p:xfrm>
              <a:graphic>
                <a:graphicData uri="http://schemas.openxmlformats.org/presentationml/2006/ole">
                  <mc:AlternateContent xmlns:mc="http://schemas.openxmlformats.org/markup-compatibility/2006">
                    <mc:Choice xmlns:v="urn:schemas-microsoft-com:vml" Requires="v">
                      <p:oleObj name="Equation" r:id="rId3" imgW="304560" imgH="291960" progId="Equation.DSMT4">
                        <p:embed/>
                      </p:oleObj>
                    </mc:Choice>
                    <mc:Fallback>
                      <p:oleObj name="Equation" r:id="rId3" imgW="304560" imgH="291960" progId="Equation.DSMT4">
                        <p:embed/>
                        <p:pic>
                          <p:nvPicPr>
                            <p:cNvPr id="31" name="Object 30">
                              <a:extLst>
                                <a:ext uri="{FF2B5EF4-FFF2-40B4-BE49-F238E27FC236}">
                                  <a16:creationId xmlns:a16="http://schemas.microsoft.com/office/drawing/2014/main" id="{BA8FD67E-D9EA-DBDB-12B8-F49DBFDFC19E}"/>
                                </a:ext>
                              </a:extLst>
                            </p:cNvPr>
                            <p:cNvPicPr/>
                            <p:nvPr/>
                          </p:nvPicPr>
                          <p:blipFill>
                            <a:blip r:embed="rId4"/>
                            <a:stretch>
                              <a:fillRect/>
                            </a:stretch>
                          </p:blipFill>
                          <p:spPr>
                            <a:xfrm>
                              <a:off x="3592513" y="3714750"/>
                              <a:ext cx="304800" cy="292100"/>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4EDE4542-9A17-B383-C274-DB544A606C77}"/>
                    </a:ext>
                  </a:extLst>
                </p:cNvPr>
                <p:cNvGraphicFramePr>
                  <a:graphicFrameLocks noChangeAspect="1"/>
                </p:cNvGraphicFramePr>
                <p:nvPr/>
              </p:nvGraphicFramePr>
              <p:xfrm>
                <a:off x="5607580" y="5103174"/>
                <a:ext cx="266700" cy="292100"/>
              </p:xfrm>
              <a:graphic>
                <a:graphicData uri="http://schemas.openxmlformats.org/presentationml/2006/ole">
                  <mc:AlternateContent xmlns:mc="http://schemas.openxmlformats.org/markup-compatibility/2006">
                    <mc:Choice xmlns:v="urn:schemas-microsoft-com:vml" Requires="v">
                      <p:oleObj name="Equation" r:id="rId5" imgW="266400" imgH="291960" progId="Equation.DSMT4">
                        <p:embed/>
                      </p:oleObj>
                    </mc:Choice>
                    <mc:Fallback>
                      <p:oleObj name="Equation" r:id="rId5" imgW="266400" imgH="291960" progId="Equation.DSMT4">
                        <p:embed/>
                        <p:pic>
                          <p:nvPicPr>
                            <p:cNvPr id="32" name="Object 31">
                              <a:extLst>
                                <a:ext uri="{FF2B5EF4-FFF2-40B4-BE49-F238E27FC236}">
                                  <a16:creationId xmlns:a16="http://schemas.microsoft.com/office/drawing/2014/main" id="{4EDE4542-9A17-B383-C274-DB544A606C77}"/>
                                </a:ext>
                              </a:extLst>
                            </p:cNvPr>
                            <p:cNvPicPr/>
                            <p:nvPr/>
                          </p:nvPicPr>
                          <p:blipFill>
                            <a:blip r:embed="rId6"/>
                            <a:stretch>
                              <a:fillRect/>
                            </a:stretch>
                          </p:blipFill>
                          <p:spPr>
                            <a:xfrm>
                              <a:off x="5607580" y="5103174"/>
                              <a:ext cx="266700" cy="292100"/>
                            </a:xfrm>
                            <a:prstGeom prst="rect">
                              <a:avLst/>
                            </a:prstGeom>
                          </p:spPr>
                        </p:pic>
                      </p:oleObj>
                    </mc:Fallback>
                  </mc:AlternateContent>
                </a:graphicData>
              </a:graphic>
            </p:graphicFrame>
            <p:cxnSp>
              <p:nvCxnSpPr>
                <p:cNvPr id="35" name="Straight Connector 34">
                  <a:extLst>
                    <a:ext uri="{FF2B5EF4-FFF2-40B4-BE49-F238E27FC236}">
                      <a16:creationId xmlns:a16="http://schemas.microsoft.com/office/drawing/2014/main" id="{0C5C3C4E-D213-DB87-65BD-FA22ABEF3CD8}"/>
                    </a:ext>
                  </a:extLst>
                </p:cNvPr>
                <p:cNvCxnSpPr/>
                <p:nvPr/>
              </p:nvCxnSpPr>
              <p:spPr>
                <a:xfrm flipV="1">
                  <a:off x="3952307" y="4145501"/>
                  <a:ext cx="667318" cy="919062"/>
                </a:xfrm>
                <a:prstGeom prst="line">
                  <a:avLst/>
                </a:prstGeom>
                <a:ln w="28575">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1C16B22-8170-A3CC-39FB-11303694FBD6}"/>
                    </a:ext>
                  </a:extLst>
                </p:cNvPr>
                <p:cNvCxnSpPr/>
                <p:nvPr/>
              </p:nvCxnSpPr>
              <p:spPr>
                <a:xfrm>
                  <a:off x="4619625" y="4145501"/>
                  <a:ext cx="873655" cy="0"/>
                </a:xfrm>
                <a:prstGeom prst="line">
                  <a:avLst/>
                </a:prstGeom>
                <a:ln w="28575">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94E1C681-8566-7993-DD09-EAAD71956CE8}"/>
                    </a:ext>
                  </a:extLst>
                </p:cNvPr>
                <p:cNvCxnSpPr>
                  <a:cxnSpLocks/>
                </p:cNvCxnSpPr>
                <p:nvPr/>
              </p:nvCxnSpPr>
              <p:spPr>
                <a:xfrm flipV="1">
                  <a:off x="5133219" y="4145501"/>
                  <a:ext cx="357945" cy="492979"/>
                </a:xfrm>
                <a:prstGeom prst="line">
                  <a:avLst/>
                </a:prstGeom>
                <a:ln w="28575">
                  <a:solidFill>
                    <a:srgbClr val="0000FF"/>
                  </a:solidFill>
                </a:ln>
              </p:spPr>
              <p:style>
                <a:lnRef idx="2">
                  <a:schemeClr val="accent1"/>
                </a:lnRef>
                <a:fillRef idx="0">
                  <a:schemeClr val="accent1"/>
                </a:fillRef>
                <a:effectRef idx="1">
                  <a:schemeClr val="accent1"/>
                </a:effectRef>
                <a:fontRef idx="minor">
                  <a:schemeClr val="tx1"/>
                </a:fontRef>
              </p:style>
            </p:cxnSp>
          </p:grpSp>
        </p:grpSp>
      </p:grpSp>
      <p:cxnSp>
        <p:nvCxnSpPr>
          <p:cNvPr id="50" name="Straight Connector 49">
            <a:extLst>
              <a:ext uri="{FF2B5EF4-FFF2-40B4-BE49-F238E27FC236}">
                <a16:creationId xmlns:a16="http://schemas.microsoft.com/office/drawing/2014/main" id="{0A898DD3-F327-E13F-0F94-38F526BBC9C2}"/>
              </a:ext>
            </a:extLst>
          </p:cNvPr>
          <p:cNvCxnSpPr>
            <a:cxnSpLocks/>
          </p:cNvCxnSpPr>
          <p:nvPr/>
        </p:nvCxnSpPr>
        <p:spPr>
          <a:xfrm>
            <a:off x="2162046" y="4572909"/>
            <a:ext cx="786791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3" name="Group 42">
            <a:extLst>
              <a:ext uri="{FF2B5EF4-FFF2-40B4-BE49-F238E27FC236}">
                <a16:creationId xmlns:a16="http://schemas.microsoft.com/office/drawing/2014/main" id="{291AB4B2-BE02-CFDC-C6F9-CFBA321B30CA}"/>
              </a:ext>
            </a:extLst>
          </p:cNvPr>
          <p:cNvGrpSpPr/>
          <p:nvPr/>
        </p:nvGrpSpPr>
        <p:grpSpPr>
          <a:xfrm>
            <a:off x="2186862" y="1292226"/>
            <a:ext cx="3532527" cy="3226752"/>
            <a:chOff x="2186862" y="1292226"/>
            <a:chExt cx="3532527" cy="3226752"/>
          </a:xfrm>
        </p:grpSpPr>
        <p:sp>
          <p:nvSpPr>
            <p:cNvPr id="3" name="TextBox 2">
              <a:extLst>
                <a:ext uri="{FF2B5EF4-FFF2-40B4-BE49-F238E27FC236}">
                  <a16:creationId xmlns:a16="http://schemas.microsoft.com/office/drawing/2014/main" id="{951BF2DB-0919-9A0A-8A2D-985567D53192}"/>
                </a:ext>
              </a:extLst>
            </p:cNvPr>
            <p:cNvSpPr txBox="1"/>
            <p:nvPr/>
          </p:nvSpPr>
          <p:spPr>
            <a:xfrm>
              <a:off x="2998477" y="1292226"/>
              <a:ext cx="1921669"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continuum model</a:t>
              </a:r>
            </a:p>
          </p:txBody>
        </p:sp>
        <p:grpSp>
          <p:nvGrpSpPr>
            <p:cNvPr id="60" name="Group 59">
              <a:extLst>
                <a:ext uri="{FF2B5EF4-FFF2-40B4-BE49-F238E27FC236}">
                  <a16:creationId xmlns:a16="http://schemas.microsoft.com/office/drawing/2014/main" id="{04A69620-CEFF-84FE-8DE4-84D9B860D1B8}"/>
                </a:ext>
              </a:extLst>
            </p:cNvPr>
            <p:cNvGrpSpPr/>
            <p:nvPr/>
          </p:nvGrpSpPr>
          <p:grpSpPr>
            <a:xfrm>
              <a:off x="2669530" y="2072396"/>
              <a:ext cx="3049859" cy="2446582"/>
              <a:chOff x="1527373" y="1620194"/>
              <a:chExt cx="4066479" cy="3262108"/>
            </a:xfrm>
          </p:grpSpPr>
          <p:sp>
            <p:nvSpPr>
              <p:cNvPr id="14" name="TextBox 13">
                <a:extLst>
                  <a:ext uri="{FF2B5EF4-FFF2-40B4-BE49-F238E27FC236}">
                    <a16:creationId xmlns:a16="http://schemas.microsoft.com/office/drawing/2014/main" id="{D9BAE0B9-BBF4-7C73-7ACC-1454975EB7B3}"/>
                  </a:ext>
                </a:extLst>
              </p:cNvPr>
              <p:cNvSpPr txBox="1"/>
              <p:nvPr/>
            </p:nvSpPr>
            <p:spPr>
              <a:xfrm>
                <a:off x="1527373" y="3835862"/>
                <a:ext cx="3422922" cy="104644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Enforce </a:t>
                </a:r>
                <a:r>
                  <a:rPr kumimoji="0" lang="en-US" sz="1500" b="1" i="0" u="none" strike="noStrike" kern="1200" cap="none" spc="0" normalizeH="0" baseline="0" noProof="0" dirty="0">
                    <a:ln>
                      <a:noFill/>
                    </a:ln>
                    <a:solidFill>
                      <a:srgbClr val="0000FF"/>
                    </a:solidFill>
                    <a:effectLst/>
                    <a:uLnTx/>
                    <a:uFillTx/>
                    <a:latin typeface="Calibri"/>
                    <a:ea typeface="+mn-ea"/>
                    <a:cs typeface="+mn-cs"/>
                  </a:rPr>
                  <a:t>continuum</a:t>
                </a:r>
                <a:r>
                  <a:rPr kumimoji="0" lang="en-US" sz="1500" b="0" i="0" u="none" strike="noStrike" kern="1200" cap="none" spc="0" normalizeH="0" baseline="0" noProof="0" dirty="0">
                    <a:ln>
                      <a:noFill/>
                    </a:ln>
                    <a:solidFill>
                      <a:prstClr val="black"/>
                    </a:solidFill>
                    <a:effectLst/>
                    <a:uLnTx/>
                    <a:uFillTx/>
                    <a:latin typeface="Calibri"/>
                    <a:ea typeface="+mn-ea"/>
                    <a:cs typeface="+mn-cs"/>
                  </a:rPr>
                  <a:t> behavior constitutive model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(stress-strain curves)</a:t>
                </a:r>
              </a:p>
            </p:txBody>
          </p:sp>
          <p:grpSp>
            <p:nvGrpSpPr>
              <p:cNvPr id="27" name="Group 26">
                <a:extLst>
                  <a:ext uri="{FF2B5EF4-FFF2-40B4-BE49-F238E27FC236}">
                    <a16:creationId xmlns:a16="http://schemas.microsoft.com/office/drawing/2014/main" id="{651A41CE-AD2D-3E81-7BA5-026267E22B35}"/>
                  </a:ext>
                </a:extLst>
              </p:cNvPr>
              <p:cNvGrpSpPr/>
              <p:nvPr/>
            </p:nvGrpSpPr>
            <p:grpSpPr>
              <a:xfrm>
                <a:off x="3238531" y="1620194"/>
                <a:ext cx="2355321" cy="1782140"/>
                <a:chOff x="3431041" y="1857829"/>
                <a:chExt cx="2355321" cy="1782140"/>
              </a:xfrm>
            </p:grpSpPr>
            <p:cxnSp>
              <p:nvCxnSpPr>
                <p:cNvPr id="18" name="Straight Connector 17">
                  <a:extLst>
                    <a:ext uri="{FF2B5EF4-FFF2-40B4-BE49-F238E27FC236}">
                      <a16:creationId xmlns:a16="http://schemas.microsoft.com/office/drawing/2014/main" id="{5AFBADC4-C4F3-1E8C-9E8E-F2ED84B77B80}"/>
                    </a:ext>
                  </a:extLst>
                </p:cNvPr>
                <p:cNvCxnSpPr>
                  <a:cxnSpLocks/>
                </p:cNvCxnSpPr>
                <p:nvPr/>
              </p:nvCxnSpPr>
              <p:spPr>
                <a:xfrm>
                  <a:off x="3778552" y="3309257"/>
                  <a:ext cx="2007810" cy="0"/>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CAB4FEF-AB9D-664E-288D-8DAA50B8087E}"/>
                    </a:ext>
                  </a:extLst>
                </p:cNvPr>
                <p:cNvCxnSpPr>
                  <a:cxnSpLocks/>
                </p:cNvCxnSpPr>
                <p:nvPr/>
              </p:nvCxnSpPr>
              <p:spPr>
                <a:xfrm flipV="1">
                  <a:off x="3778553" y="1857829"/>
                  <a:ext cx="0" cy="1451428"/>
                </a:xfrm>
                <a:prstGeom prst="line">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20" name="Object 19">
                  <a:extLst>
                    <a:ext uri="{FF2B5EF4-FFF2-40B4-BE49-F238E27FC236}">
                      <a16:creationId xmlns:a16="http://schemas.microsoft.com/office/drawing/2014/main" id="{1F6AD8F7-9843-19A7-2759-4CC6001E8868}"/>
                    </a:ext>
                  </a:extLst>
                </p:cNvPr>
                <p:cNvGraphicFramePr>
                  <a:graphicFrameLocks noChangeAspect="1"/>
                </p:cNvGraphicFramePr>
                <p:nvPr/>
              </p:nvGraphicFramePr>
              <p:xfrm>
                <a:off x="3431041" y="1991460"/>
                <a:ext cx="279400" cy="228600"/>
              </p:xfrm>
              <a:graphic>
                <a:graphicData uri="http://schemas.openxmlformats.org/presentationml/2006/ole">
                  <mc:AlternateContent xmlns:mc="http://schemas.openxmlformats.org/markup-compatibility/2006">
                    <mc:Choice xmlns:v="urn:schemas-microsoft-com:vml" Requires="v">
                      <p:oleObj name="Equation" r:id="rId7" imgW="279360" imgH="228600" progId="Equation.DSMT4">
                        <p:embed/>
                      </p:oleObj>
                    </mc:Choice>
                    <mc:Fallback>
                      <p:oleObj name="Equation" r:id="rId7" imgW="279360" imgH="228600" progId="Equation.DSMT4">
                        <p:embed/>
                        <p:pic>
                          <p:nvPicPr>
                            <p:cNvPr id="20" name="Object 19">
                              <a:extLst>
                                <a:ext uri="{FF2B5EF4-FFF2-40B4-BE49-F238E27FC236}">
                                  <a16:creationId xmlns:a16="http://schemas.microsoft.com/office/drawing/2014/main" id="{1F6AD8F7-9843-19A7-2759-4CC6001E8868}"/>
                                </a:ext>
                              </a:extLst>
                            </p:cNvPr>
                            <p:cNvPicPr/>
                            <p:nvPr/>
                          </p:nvPicPr>
                          <p:blipFill>
                            <a:blip r:embed="rId8"/>
                            <a:stretch>
                              <a:fillRect/>
                            </a:stretch>
                          </p:blipFill>
                          <p:spPr>
                            <a:xfrm>
                              <a:off x="3431041" y="1991460"/>
                              <a:ext cx="279400" cy="22860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88E00D59-6279-71D0-CFCE-167A13487914}"/>
                    </a:ext>
                  </a:extLst>
                </p:cNvPr>
                <p:cNvGraphicFramePr>
                  <a:graphicFrameLocks noChangeAspect="1"/>
                </p:cNvGraphicFramePr>
                <p:nvPr/>
              </p:nvGraphicFramePr>
              <p:xfrm>
                <a:off x="5378980" y="3398669"/>
                <a:ext cx="228600" cy="241300"/>
              </p:xfrm>
              <a:graphic>
                <a:graphicData uri="http://schemas.openxmlformats.org/presentationml/2006/ole">
                  <mc:AlternateContent xmlns:mc="http://schemas.openxmlformats.org/markup-compatibility/2006">
                    <mc:Choice xmlns:v="urn:schemas-microsoft-com:vml" Requires="v">
                      <p:oleObj name="Equation" r:id="rId9" imgW="228600" imgH="241200" progId="Equation.DSMT4">
                        <p:embed/>
                      </p:oleObj>
                    </mc:Choice>
                    <mc:Fallback>
                      <p:oleObj name="Equation" r:id="rId9" imgW="228600" imgH="241200" progId="Equation.DSMT4">
                        <p:embed/>
                        <p:pic>
                          <p:nvPicPr>
                            <p:cNvPr id="21" name="Object 20">
                              <a:extLst>
                                <a:ext uri="{FF2B5EF4-FFF2-40B4-BE49-F238E27FC236}">
                                  <a16:creationId xmlns:a16="http://schemas.microsoft.com/office/drawing/2014/main" id="{88E00D59-6279-71D0-CFCE-167A13487914}"/>
                                </a:ext>
                              </a:extLst>
                            </p:cNvPr>
                            <p:cNvPicPr/>
                            <p:nvPr/>
                          </p:nvPicPr>
                          <p:blipFill>
                            <a:blip r:embed="rId10"/>
                            <a:stretch>
                              <a:fillRect/>
                            </a:stretch>
                          </p:blipFill>
                          <p:spPr>
                            <a:xfrm>
                              <a:off x="5378980" y="3398669"/>
                              <a:ext cx="228600" cy="241300"/>
                            </a:xfrm>
                            <a:prstGeom prst="rect">
                              <a:avLst/>
                            </a:prstGeom>
                          </p:spPr>
                        </p:pic>
                      </p:oleObj>
                    </mc:Fallback>
                  </mc:AlternateContent>
                </a:graphicData>
              </a:graphic>
            </p:graphicFrame>
            <p:sp>
              <p:nvSpPr>
                <p:cNvPr id="24" name="Freeform: Shape 23">
                  <a:extLst>
                    <a:ext uri="{FF2B5EF4-FFF2-40B4-BE49-F238E27FC236}">
                      <a16:creationId xmlns:a16="http://schemas.microsoft.com/office/drawing/2014/main" id="{59BE7B8B-D558-7C22-B47D-340420394E8F}"/>
                    </a:ext>
                  </a:extLst>
                </p:cNvPr>
                <p:cNvSpPr/>
                <p:nvPr/>
              </p:nvSpPr>
              <p:spPr>
                <a:xfrm>
                  <a:off x="3783390" y="2084203"/>
                  <a:ext cx="1756229" cy="1215378"/>
                </a:xfrm>
                <a:custGeom>
                  <a:avLst/>
                  <a:gdLst>
                    <a:gd name="connsiteX0" fmla="*/ 0 w 1756229"/>
                    <a:gd name="connsiteY0" fmla="*/ 1215378 h 1215378"/>
                    <a:gd name="connsiteX1" fmla="*/ 53220 w 1756229"/>
                    <a:gd name="connsiteY1" fmla="*/ 1166997 h 1215378"/>
                    <a:gd name="connsiteX2" fmla="*/ 270934 w 1756229"/>
                    <a:gd name="connsiteY2" fmla="*/ 1007340 h 1215378"/>
                    <a:gd name="connsiteX3" fmla="*/ 435429 w 1756229"/>
                    <a:gd name="connsiteY3" fmla="*/ 779949 h 1215378"/>
                    <a:gd name="connsiteX4" fmla="*/ 677334 w 1756229"/>
                    <a:gd name="connsiteY4" fmla="*/ 450959 h 1215378"/>
                    <a:gd name="connsiteX5" fmla="*/ 996648 w 1756229"/>
                    <a:gd name="connsiteY5" fmla="*/ 136483 h 1215378"/>
                    <a:gd name="connsiteX6" fmla="*/ 1296610 w 1756229"/>
                    <a:gd name="connsiteY6" fmla="*/ 1016 h 1215378"/>
                    <a:gd name="connsiteX7" fmla="*/ 1557867 w 1756229"/>
                    <a:gd name="connsiteY7" fmla="*/ 107454 h 1215378"/>
                    <a:gd name="connsiteX8" fmla="*/ 1756229 w 1756229"/>
                    <a:gd name="connsiteY8" fmla="*/ 615454 h 121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6229" h="1215378">
                      <a:moveTo>
                        <a:pt x="0" y="1215378"/>
                      </a:moveTo>
                      <a:cubicBezTo>
                        <a:pt x="4032" y="1208524"/>
                        <a:pt x="8064" y="1201670"/>
                        <a:pt x="53220" y="1166997"/>
                      </a:cubicBezTo>
                      <a:cubicBezTo>
                        <a:pt x="98376" y="1132324"/>
                        <a:pt x="207233" y="1071848"/>
                        <a:pt x="270934" y="1007340"/>
                      </a:cubicBezTo>
                      <a:cubicBezTo>
                        <a:pt x="334635" y="942832"/>
                        <a:pt x="435429" y="779949"/>
                        <a:pt x="435429" y="779949"/>
                      </a:cubicBezTo>
                      <a:cubicBezTo>
                        <a:pt x="503162" y="687219"/>
                        <a:pt x="583798" y="558203"/>
                        <a:pt x="677334" y="450959"/>
                      </a:cubicBezTo>
                      <a:cubicBezTo>
                        <a:pt x="770871" y="343715"/>
                        <a:pt x="893435" y="211474"/>
                        <a:pt x="996648" y="136483"/>
                      </a:cubicBezTo>
                      <a:cubicBezTo>
                        <a:pt x="1099861" y="61492"/>
                        <a:pt x="1203073" y="5854"/>
                        <a:pt x="1296610" y="1016"/>
                      </a:cubicBezTo>
                      <a:cubicBezTo>
                        <a:pt x="1390147" y="-3822"/>
                        <a:pt x="1481264" y="5048"/>
                        <a:pt x="1557867" y="107454"/>
                      </a:cubicBezTo>
                      <a:cubicBezTo>
                        <a:pt x="1634470" y="209860"/>
                        <a:pt x="1695349" y="412657"/>
                        <a:pt x="1756229" y="615454"/>
                      </a:cubicBezTo>
                    </a:path>
                  </a:pathLst>
                </a:cu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59" name="Group 58">
              <a:extLst>
                <a:ext uri="{FF2B5EF4-FFF2-40B4-BE49-F238E27FC236}">
                  <a16:creationId xmlns:a16="http://schemas.microsoft.com/office/drawing/2014/main" id="{66259A4E-34CF-794B-456C-95400691335A}"/>
                </a:ext>
              </a:extLst>
            </p:cNvPr>
            <p:cNvGrpSpPr/>
            <p:nvPr/>
          </p:nvGrpSpPr>
          <p:grpSpPr>
            <a:xfrm>
              <a:off x="2186862" y="1825741"/>
              <a:ext cx="1735931" cy="1818318"/>
              <a:chOff x="883815" y="1291319"/>
              <a:chExt cx="2314575" cy="2424425"/>
            </a:xfrm>
          </p:grpSpPr>
          <p:sp>
            <p:nvSpPr>
              <p:cNvPr id="12" name="TextBox 11">
                <a:extLst>
                  <a:ext uri="{FF2B5EF4-FFF2-40B4-BE49-F238E27FC236}">
                    <a16:creationId xmlns:a16="http://schemas.microsoft.com/office/drawing/2014/main" id="{7B71C441-95D3-719E-AC72-E3036752379F}"/>
                  </a:ext>
                </a:extLst>
              </p:cNvPr>
              <p:cNvSpPr txBox="1"/>
              <p:nvPr/>
            </p:nvSpPr>
            <p:spPr>
              <a:xfrm>
                <a:off x="883815" y="3284857"/>
                <a:ext cx="2314575" cy="43088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elements &amp; nodes</a:t>
                </a:r>
              </a:p>
            </p:txBody>
          </p:sp>
          <p:grpSp>
            <p:nvGrpSpPr>
              <p:cNvPr id="58" name="Group 57">
                <a:extLst>
                  <a:ext uri="{FF2B5EF4-FFF2-40B4-BE49-F238E27FC236}">
                    <a16:creationId xmlns:a16="http://schemas.microsoft.com/office/drawing/2014/main" id="{C1E2B5D9-254A-B50B-F8A1-F02561694A43}"/>
                  </a:ext>
                </a:extLst>
              </p:cNvPr>
              <p:cNvGrpSpPr/>
              <p:nvPr/>
            </p:nvGrpSpPr>
            <p:grpSpPr>
              <a:xfrm>
                <a:off x="1094317" y="1291319"/>
                <a:ext cx="1895967" cy="1877484"/>
                <a:chOff x="1094317" y="1291319"/>
                <a:chExt cx="1895967" cy="1877484"/>
              </a:xfrm>
            </p:grpSpPr>
            <p:grpSp>
              <p:nvGrpSpPr>
                <p:cNvPr id="6" name="Group 5">
                  <a:extLst>
                    <a:ext uri="{FF2B5EF4-FFF2-40B4-BE49-F238E27FC236}">
                      <a16:creationId xmlns:a16="http://schemas.microsoft.com/office/drawing/2014/main" id="{F496D870-100A-7E67-5565-E2FC1EE98693}"/>
                    </a:ext>
                  </a:extLst>
                </p:cNvPr>
                <p:cNvGrpSpPr/>
                <p:nvPr/>
              </p:nvGrpSpPr>
              <p:grpSpPr>
                <a:xfrm>
                  <a:off x="1137425" y="1337562"/>
                  <a:ext cx="1809751" cy="1800225"/>
                  <a:chOff x="5472111" y="4612659"/>
                  <a:chExt cx="1809751" cy="1800225"/>
                </a:xfrm>
              </p:grpSpPr>
              <p:sp>
                <p:nvSpPr>
                  <p:cNvPr id="7" name="Rectangle 6">
                    <a:extLst>
                      <a:ext uri="{FF2B5EF4-FFF2-40B4-BE49-F238E27FC236}">
                        <a16:creationId xmlns:a16="http://schemas.microsoft.com/office/drawing/2014/main" id="{572B8520-462E-0BF3-DEF7-56A3DB52DA2B}"/>
                      </a:ext>
                    </a:extLst>
                  </p:cNvPr>
                  <p:cNvSpPr/>
                  <p:nvPr/>
                </p:nvSpPr>
                <p:spPr>
                  <a:xfrm>
                    <a:off x="5472112" y="4612659"/>
                    <a:ext cx="1809750" cy="1800225"/>
                  </a:xfrm>
                  <a:prstGeom prst="rect">
                    <a:avLst/>
                  </a:prstGeom>
                  <a:solidFill>
                    <a:schemeClr val="bg1">
                      <a:lumMod val="85000"/>
                    </a:schemeClr>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39BB4E01-1231-CE48-BA7A-A5BDC78F5474}"/>
                      </a:ext>
                    </a:extLst>
                  </p:cNvPr>
                  <p:cNvCxnSpPr>
                    <a:cxnSpLocks/>
                  </p:cNvCxnSpPr>
                  <p:nvPr/>
                </p:nvCxnSpPr>
                <p:spPr>
                  <a:xfrm>
                    <a:off x="6096000" y="4612659"/>
                    <a:ext cx="0" cy="18002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72D6118-FF9B-1C7C-DA62-E29000FC1C93}"/>
                      </a:ext>
                    </a:extLst>
                  </p:cNvPr>
                  <p:cNvCxnSpPr>
                    <a:cxnSpLocks/>
                  </p:cNvCxnSpPr>
                  <p:nvPr/>
                </p:nvCxnSpPr>
                <p:spPr>
                  <a:xfrm rot="5400000">
                    <a:off x="6372224" y="4338876"/>
                    <a:ext cx="0" cy="18002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52A926-CB9B-8572-C35D-2085218F4890}"/>
                      </a:ext>
                    </a:extLst>
                  </p:cNvPr>
                  <p:cNvCxnSpPr>
                    <a:cxnSpLocks/>
                  </p:cNvCxnSpPr>
                  <p:nvPr/>
                </p:nvCxnSpPr>
                <p:spPr>
                  <a:xfrm rot="5400000">
                    <a:off x="6381749" y="4876978"/>
                    <a:ext cx="0" cy="18002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CC69FA0-00D6-D9BB-2EF0-B78CAB2868BC}"/>
                      </a:ext>
                    </a:extLst>
                  </p:cNvPr>
                  <p:cNvCxnSpPr>
                    <a:cxnSpLocks/>
                  </p:cNvCxnSpPr>
                  <p:nvPr/>
                </p:nvCxnSpPr>
                <p:spPr>
                  <a:xfrm>
                    <a:off x="6610350" y="4612659"/>
                    <a:ext cx="0" cy="18002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BCA2665-698A-2547-D4E7-8916480AA6A0}"/>
                    </a:ext>
                  </a:extLst>
                </p:cNvPr>
                <p:cNvGrpSpPr/>
                <p:nvPr/>
              </p:nvGrpSpPr>
              <p:grpSpPr>
                <a:xfrm>
                  <a:off x="1094317" y="1917853"/>
                  <a:ext cx="1895967" cy="86783"/>
                  <a:chOff x="1092200" y="1917853"/>
                  <a:chExt cx="1895967" cy="86783"/>
                </a:xfrm>
              </p:grpSpPr>
              <p:sp>
                <p:nvSpPr>
                  <p:cNvPr id="17" name="Oval 16">
                    <a:extLst>
                      <a:ext uri="{FF2B5EF4-FFF2-40B4-BE49-F238E27FC236}">
                        <a16:creationId xmlns:a16="http://schemas.microsoft.com/office/drawing/2014/main" id="{FFC93D07-1245-3B38-9F0F-CA1F33402B33}"/>
                      </a:ext>
                    </a:extLst>
                  </p:cNvPr>
                  <p:cNvSpPr/>
                  <p:nvPr/>
                </p:nvSpPr>
                <p:spPr>
                  <a:xfrm>
                    <a:off x="1092200" y="1917853"/>
                    <a:ext cx="86783" cy="8678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34551560-CF20-5842-BB9C-3E483282F1B1}"/>
                      </a:ext>
                    </a:extLst>
                  </p:cNvPr>
                  <p:cNvSpPr/>
                  <p:nvPr/>
                </p:nvSpPr>
                <p:spPr>
                  <a:xfrm>
                    <a:off x="2901384" y="1917853"/>
                    <a:ext cx="86783" cy="8678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B6EB4429-48DE-2765-66AF-65A1D5C70937}"/>
                      </a:ext>
                    </a:extLst>
                  </p:cNvPr>
                  <p:cNvSpPr/>
                  <p:nvPr/>
                </p:nvSpPr>
                <p:spPr>
                  <a:xfrm>
                    <a:off x="2231074" y="1917853"/>
                    <a:ext cx="86783" cy="8678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5CAC930F-0D1F-8112-6EE8-6551B3FF0F13}"/>
                      </a:ext>
                    </a:extLst>
                  </p:cNvPr>
                  <p:cNvSpPr/>
                  <p:nvPr/>
                </p:nvSpPr>
                <p:spPr>
                  <a:xfrm>
                    <a:off x="1708341" y="1917853"/>
                    <a:ext cx="86783" cy="8678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B50F1B8C-C989-1626-2E6D-1D21E40D7ED1}"/>
                    </a:ext>
                  </a:extLst>
                </p:cNvPr>
                <p:cNvGrpSpPr/>
                <p:nvPr/>
              </p:nvGrpSpPr>
              <p:grpSpPr>
                <a:xfrm>
                  <a:off x="1094317" y="3082020"/>
                  <a:ext cx="1895967" cy="86783"/>
                  <a:chOff x="1092200" y="1917853"/>
                  <a:chExt cx="1895967" cy="86783"/>
                </a:xfrm>
              </p:grpSpPr>
              <p:sp>
                <p:nvSpPr>
                  <p:cNvPr id="33" name="Oval 32">
                    <a:extLst>
                      <a:ext uri="{FF2B5EF4-FFF2-40B4-BE49-F238E27FC236}">
                        <a16:creationId xmlns:a16="http://schemas.microsoft.com/office/drawing/2014/main" id="{DB643C18-2DD5-0645-BE6F-826ECE9C1161}"/>
                      </a:ext>
                    </a:extLst>
                  </p:cNvPr>
                  <p:cNvSpPr/>
                  <p:nvPr/>
                </p:nvSpPr>
                <p:spPr>
                  <a:xfrm>
                    <a:off x="1092200" y="1917853"/>
                    <a:ext cx="86783" cy="8678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E251F49A-F393-971C-2D20-5C562E6876AC}"/>
                      </a:ext>
                    </a:extLst>
                  </p:cNvPr>
                  <p:cNvSpPr/>
                  <p:nvPr/>
                </p:nvSpPr>
                <p:spPr>
                  <a:xfrm>
                    <a:off x="2901384" y="1917853"/>
                    <a:ext cx="86783" cy="8678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315A039C-3260-B7E2-8D9E-571CABEDF552}"/>
                      </a:ext>
                    </a:extLst>
                  </p:cNvPr>
                  <p:cNvSpPr/>
                  <p:nvPr/>
                </p:nvSpPr>
                <p:spPr>
                  <a:xfrm>
                    <a:off x="2231074" y="1917853"/>
                    <a:ext cx="86783" cy="8678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a:extLst>
                      <a:ext uri="{FF2B5EF4-FFF2-40B4-BE49-F238E27FC236}">
                        <a16:creationId xmlns:a16="http://schemas.microsoft.com/office/drawing/2014/main" id="{F7E559B5-D141-EF03-22E0-F6C1A0A7AC2D}"/>
                      </a:ext>
                    </a:extLst>
                  </p:cNvPr>
                  <p:cNvSpPr/>
                  <p:nvPr/>
                </p:nvSpPr>
                <p:spPr>
                  <a:xfrm>
                    <a:off x="1708341" y="1917853"/>
                    <a:ext cx="86783" cy="8678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 name="Group 44">
                  <a:extLst>
                    <a:ext uri="{FF2B5EF4-FFF2-40B4-BE49-F238E27FC236}">
                      <a16:creationId xmlns:a16="http://schemas.microsoft.com/office/drawing/2014/main" id="{F9F2BD12-CDEF-D2B1-471C-02980B6AFDA8}"/>
                    </a:ext>
                  </a:extLst>
                </p:cNvPr>
                <p:cNvGrpSpPr/>
                <p:nvPr/>
              </p:nvGrpSpPr>
              <p:grpSpPr>
                <a:xfrm>
                  <a:off x="1094317" y="2449136"/>
                  <a:ext cx="1895967" cy="86783"/>
                  <a:chOff x="1092200" y="1917853"/>
                  <a:chExt cx="1895967" cy="86783"/>
                </a:xfrm>
              </p:grpSpPr>
              <p:sp>
                <p:nvSpPr>
                  <p:cNvPr id="46" name="Oval 45">
                    <a:extLst>
                      <a:ext uri="{FF2B5EF4-FFF2-40B4-BE49-F238E27FC236}">
                        <a16:creationId xmlns:a16="http://schemas.microsoft.com/office/drawing/2014/main" id="{28D63C14-23F4-463F-1AFD-C857BB9B5FE8}"/>
                      </a:ext>
                    </a:extLst>
                  </p:cNvPr>
                  <p:cNvSpPr/>
                  <p:nvPr/>
                </p:nvSpPr>
                <p:spPr>
                  <a:xfrm>
                    <a:off x="1092200" y="1917853"/>
                    <a:ext cx="86783" cy="8678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49" name="Oval 48">
                    <a:extLst>
                      <a:ext uri="{FF2B5EF4-FFF2-40B4-BE49-F238E27FC236}">
                        <a16:creationId xmlns:a16="http://schemas.microsoft.com/office/drawing/2014/main" id="{3472E3EE-9104-77B4-05BB-2D19D0DEDF29}"/>
                      </a:ext>
                    </a:extLst>
                  </p:cNvPr>
                  <p:cNvSpPr/>
                  <p:nvPr/>
                </p:nvSpPr>
                <p:spPr>
                  <a:xfrm>
                    <a:off x="2901384" y="1917853"/>
                    <a:ext cx="86783" cy="8678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51" name="Oval 50">
                    <a:extLst>
                      <a:ext uri="{FF2B5EF4-FFF2-40B4-BE49-F238E27FC236}">
                        <a16:creationId xmlns:a16="http://schemas.microsoft.com/office/drawing/2014/main" id="{B8F20DB6-8727-4682-A156-1A0D3F5CC400}"/>
                      </a:ext>
                    </a:extLst>
                  </p:cNvPr>
                  <p:cNvSpPr/>
                  <p:nvPr/>
                </p:nvSpPr>
                <p:spPr>
                  <a:xfrm>
                    <a:off x="2231074" y="1917853"/>
                    <a:ext cx="86783" cy="8678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52" name="Oval 51">
                    <a:extLst>
                      <a:ext uri="{FF2B5EF4-FFF2-40B4-BE49-F238E27FC236}">
                        <a16:creationId xmlns:a16="http://schemas.microsoft.com/office/drawing/2014/main" id="{B401028B-6334-5AD4-BA34-12236F33C795}"/>
                      </a:ext>
                    </a:extLst>
                  </p:cNvPr>
                  <p:cNvSpPr/>
                  <p:nvPr/>
                </p:nvSpPr>
                <p:spPr>
                  <a:xfrm>
                    <a:off x="1708341" y="1917853"/>
                    <a:ext cx="86783" cy="8678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3" name="Group 52">
                  <a:extLst>
                    <a:ext uri="{FF2B5EF4-FFF2-40B4-BE49-F238E27FC236}">
                      <a16:creationId xmlns:a16="http://schemas.microsoft.com/office/drawing/2014/main" id="{4C399208-F4C7-BB28-4FB0-55F0DFE44097}"/>
                    </a:ext>
                  </a:extLst>
                </p:cNvPr>
                <p:cNvGrpSpPr/>
                <p:nvPr/>
              </p:nvGrpSpPr>
              <p:grpSpPr>
                <a:xfrm>
                  <a:off x="1094317" y="1291319"/>
                  <a:ext cx="1895967" cy="86783"/>
                  <a:chOff x="1092200" y="1917853"/>
                  <a:chExt cx="1895967" cy="86783"/>
                </a:xfrm>
              </p:grpSpPr>
              <p:sp>
                <p:nvSpPr>
                  <p:cNvPr id="54" name="Oval 53">
                    <a:extLst>
                      <a:ext uri="{FF2B5EF4-FFF2-40B4-BE49-F238E27FC236}">
                        <a16:creationId xmlns:a16="http://schemas.microsoft.com/office/drawing/2014/main" id="{1B53116B-2B7E-1B9E-6F49-F2A98C20CBBF}"/>
                      </a:ext>
                    </a:extLst>
                  </p:cNvPr>
                  <p:cNvSpPr/>
                  <p:nvPr/>
                </p:nvSpPr>
                <p:spPr>
                  <a:xfrm>
                    <a:off x="1092200" y="1917853"/>
                    <a:ext cx="86783" cy="8678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55" name="Oval 54">
                    <a:extLst>
                      <a:ext uri="{FF2B5EF4-FFF2-40B4-BE49-F238E27FC236}">
                        <a16:creationId xmlns:a16="http://schemas.microsoft.com/office/drawing/2014/main" id="{6C8095D9-8880-227D-295D-ABB774311325}"/>
                      </a:ext>
                    </a:extLst>
                  </p:cNvPr>
                  <p:cNvSpPr/>
                  <p:nvPr/>
                </p:nvSpPr>
                <p:spPr>
                  <a:xfrm>
                    <a:off x="2901384" y="1917853"/>
                    <a:ext cx="86783" cy="8678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56" name="Oval 55">
                    <a:extLst>
                      <a:ext uri="{FF2B5EF4-FFF2-40B4-BE49-F238E27FC236}">
                        <a16:creationId xmlns:a16="http://schemas.microsoft.com/office/drawing/2014/main" id="{6D3C7AEE-51E2-38B9-860C-6BAB1DF559FE}"/>
                      </a:ext>
                    </a:extLst>
                  </p:cNvPr>
                  <p:cNvSpPr/>
                  <p:nvPr/>
                </p:nvSpPr>
                <p:spPr>
                  <a:xfrm>
                    <a:off x="2231074" y="1917853"/>
                    <a:ext cx="86783" cy="8678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57" name="Oval 56">
                    <a:extLst>
                      <a:ext uri="{FF2B5EF4-FFF2-40B4-BE49-F238E27FC236}">
                        <a16:creationId xmlns:a16="http://schemas.microsoft.com/office/drawing/2014/main" id="{663B221B-EC0D-AF37-17A7-5DCDB4A8C9B9}"/>
                      </a:ext>
                    </a:extLst>
                  </p:cNvPr>
                  <p:cNvSpPr/>
                  <p:nvPr/>
                </p:nvSpPr>
                <p:spPr>
                  <a:xfrm>
                    <a:off x="1708341" y="1917853"/>
                    <a:ext cx="86783" cy="86783"/>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grpSp>
        </p:grpSp>
      </p:grpSp>
    </p:spTree>
    <p:extLst>
      <p:ext uri="{BB962C8B-B14F-4D97-AF65-F5344CB8AC3E}">
        <p14:creationId xmlns:p14="http://schemas.microsoft.com/office/powerpoint/2010/main" val="3319087033"/>
      </p:ext>
    </p:extLst>
  </p:cSld>
  <p:clrMapOvr>
    <a:masterClrMapping/>
  </p:clrMapOvr>
  <mc:AlternateContent xmlns:mc="http://schemas.openxmlformats.org/markup-compatibility/2006" xmlns:p14="http://schemas.microsoft.com/office/powerpoint/2010/main">
    <mc:Choice Requires="p14">
      <p:transition spd="slow" p14:dur="10000" advTm="24000"/>
    </mc:Choice>
    <mc:Fallback xmlns="">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childTnLst>
                          </p:cTn>
                        </p:par>
                        <p:par>
                          <p:cTn id="8" fill="hold">
                            <p:stCondLst>
                              <p:cond delay="2000"/>
                            </p:stCondLst>
                            <p:childTnLst>
                              <p:par>
                                <p:cTn id="9" presetID="10" presetClass="entr" presetSubtype="0" fill="hold" nodeType="afterEffect">
                                  <p:stCondLst>
                                    <p:cond delay="500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1000"/>
                                        <p:tgtEl>
                                          <p:spTgt spid="44"/>
                                        </p:tgtEl>
                                      </p:cBhvr>
                                    </p:animEffect>
                                  </p:childTnLst>
                                </p:cTn>
                              </p:par>
                            </p:childTnLst>
                          </p:cTn>
                        </p:par>
                        <p:par>
                          <p:cTn id="12" fill="hold">
                            <p:stCondLst>
                              <p:cond delay="8000"/>
                            </p:stCondLst>
                            <p:childTnLst>
                              <p:par>
                                <p:cTn id="13" presetID="10" presetClass="entr" presetSubtype="0" fill="hold" grpId="0" nodeType="afterEffect">
                                  <p:stCondLst>
                                    <p:cond delay="5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5705AE3-EEF8-E1D1-E36B-66189A331D1C}"/>
              </a:ext>
            </a:extLst>
          </p:cNvPr>
          <p:cNvGrpSpPr/>
          <p:nvPr/>
        </p:nvGrpSpPr>
        <p:grpSpPr>
          <a:xfrm>
            <a:off x="602789" y="0"/>
            <a:ext cx="5661152" cy="6296724"/>
            <a:chOff x="602789" y="0"/>
            <a:chExt cx="5661152" cy="6296724"/>
          </a:xfrm>
        </p:grpSpPr>
        <p:grpSp>
          <p:nvGrpSpPr>
            <p:cNvPr id="39" name="Group 38">
              <a:extLst>
                <a:ext uri="{FF2B5EF4-FFF2-40B4-BE49-F238E27FC236}">
                  <a16:creationId xmlns:a16="http://schemas.microsoft.com/office/drawing/2014/main" id="{9B48376B-DD31-262D-1B97-2ACE4A05AC43}"/>
                </a:ext>
              </a:extLst>
            </p:cNvPr>
            <p:cNvGrpSpPr/>
            <p:nvPr/>
          </p:nvGrpSpPr>
          <p:grpSpPr>
            <a:xfrm>
              <a:off x="614787" y="1311285"/>
              <a:ext cx="5637157" cy="4985439"/>
              <a:chOff x="437839" y="1075341"/>
              <a:chExt cx="4227868" cy="3739079"/>
            </a:xfrm>
          </p:grpSpPr>
          <p:grpSp>
            <p:nvGrpSpPr>
              <p:cNvPr id="36" name="Group 35">
                <a:extLst>
                  <a:ext uri="{FF2B5EF4-FFF2-40B4-BE49-F238E27FC236}">
                    <a16:creationId xmlns:a16="http://schemas.microsoft.com/office/drawing/2014/main" id="{496E794C-BF88-8D34-0C4E-D1A2918A7B66}"/>
                  </a:ext>
                </a:extLst>
              </p:cNvPr>
              <p:cNvGrpSpPr/>
              <p:nvPr/>
            </p:nvGrpSpPr>
            <p:grpSpPr>
              <a:xfrm>
                <a:off x="437839" y="1075341"/>
                <a:ext cx="4227868" cy="2057417"/>
                <a:chOff x="161518" y="682080"/>
                <a:chExt cx="4227868" cy="2057417"/>
              </a:xfrm>
            </p:grpSpPr>
            <p:grpSp>
              <p:nvGrpSpPr>
                <p:cNvPr id="35" name="Group 34">
                  <a:extLst>
                    <a:ext uri="{FF2B5EF4-FFF2-40B4-BE49-F238E27FC236}">
                      <a16:creationId xmlns:a16="http://schemas.microsoft.com/office/drawing/2014/main" id="{7FC9F400-0E8D-B42F-A33A-0FBE0E746FF4}"/>
                    </a:ext>
                  </a:extLst>
                </p:cNvPr>
                <p:cNvGrpSpPr/>
                <p:nvPr/>
              </p:nvGrpSpPr>
              <p:grpSpPr>
                <a:xfrm>
                  <a:off x="161518" y="682080"/>
                  <a:ext cx="2184191" cy="2056401"/>
                  <a:chOff x="161518" y="682080"/>
                  <a:chExt cx="2184191" cy="2056401"/>
                </a:xfrm>
              </p:grpSpPr>
              <p:sp>
                <p:nvSpPr>
                  <p:cNvPr id="6" name="TextBox 11">
                    <a:extLst>
                      <a:ext uri="{FF2B5EF4-FFF2-40B4-BE49-F238E27FC236}">
                        <a16:creationId xmlns:a16="http://schemas.microsoft.com/office/drawing/2014/main" id="{833665B5-DBC4-F090-988D-0AB17439CA9B}"/>
                      </a:ext>
                    </a:extLst>
                  </p:cNvPr>
                  <p:cNvSpPr txBox="1">
                    <a:spLocks noChangeArrowheads="1"/>
                  </p:cNvSpPr>
                  <p:nvPr/>
                </p:nvSpPr>
                <p:spPr bwMode="auto">
                  <a:xfrm>
                    <a:off x="161518" y="2176885"/>
                    <a:ext cx="2184191" cy="561596"/>
                  </a:xfrm>
                  <a:prstGeom prst="rect">
                    <a:avLst/>
                  </a:prstGeom>
                  <a:no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en-US" sz="2133" b="0" i="0" u="none" strike="noStrike" kern="0" cap="none" spc="0" normalizeH="0" baseline="0" noProof="0" dirty="0">
                        <a:ln>
                          <a:noFill/>
                        </a:ln>
                        <a:solidFill>
                          <a:prstClr val="black"/>
                        </a:solidFill>
                        <a:effectLst/>
                        <a:uLnTx/>
                        <a:uFillTx/>
                        <a:latin typeface="Calibri" panose="020F0502020204030204"/>
                        <a:ea typeface="+mn-ea"/>
                        <a:cs typeface="Times New Roman" charset="0"/>
                      </a:rPr>
                      <a:t>Glass B</a:t>
                    </a:r>
                    <a:r>
                      <a:rPr kumimoji="0" lang="en-US" altLang="en-US" sz="2133" b="0" i="0" u="none" strike="noStrike" kern="0" cap="none" spc="0" normalizeH="0" baseline="0" noProof="0" dirty="0" err="1">
                        <a:ln>
                          <a:noFill/>
                        </a:ln>
                        <a:solidFill>
                          <a:prstClr val="black"/>
                        </a:solidFill>
                        <a:effectLst/>
                        <a:uLnTx/>
                        <a:uFillTx/>
                        <a:latin typeface="Calibri" panose="020F0502020204030204"/>
                        <a:ea typeface="+mn-ea"/>
                        <a:cs typeface="Times New Roman" charset="0"/>
                      </a:rPr>
                      <a:t>eads</a:t>
                    </a:r>
                    <a:endParaRPr kumimoji="0" lang="en-US" altLang="en-US" sz="2133" b="0" i="0" u="none" strike="noStrike" kern="0" cap="none" spc="0" normalizeH="0" baseline="0" noProof="0" dirty="0">
                      <a:ln>
                        <a:noFill/>
                      </a:ln>
                      <a:solidFill>
                        <a:prstClr val="black"/>
                      </a:solidFill>
                      <a:effectLst/>
                      <a:uLnTx/>
                      <a:uFillTx/>
                      <a:latin typeface="Calibri" panose="020F0502020204030204"/>
                      <a:ea typeface="+mn-ea"/>
                      <a:cs typeface="Times New Roman" charset="0"/>
                    </a:endParaRP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en-US" sz="2133" b="0" i="0" u="none" strike="noStrike" kern="0" cap="none" spc="0" normalizeH="0" baseline="0" noProof="0" dirty="0">
                        <a:ln>
                          <a:noFill/>
                        </a:ln>
                        <a:solidFill>
                          <a:prstClr val="black"/>
                        </a:solidFill>
                        <a:effectLst/>
                        <a:uLnTx/>
                        <a:uFillTx/>
                        <a:latin typeface="Calibri" panose="020F0502020204030204"/>
                        <a:ea typeface="+mn-ea"/>
                        <a:cs typeface="Times New Roman" charset="0"/>
                      </a:rPr>
                      <a:t>cemented with epoxy</a:t>
                    </a:r>
                  </a:p>
                </p:txBody>
              </p:sp>
              <p:pic>
                <p:nvPicPr>
                  <p:cNvPr id="10" name="Picture 7">
                    <a:extLst>
                      <a:ext uri="{FF2B5EF4-FFF2-40B4-BE49-F238E27FC236}">
                        <a16:creationId xmlns:a16="http://schemas.microsoft.com/office/drawing/2014/main" id="{2296EEA1-7600-5905-5E5C-6ACBFF47089B}"/>
                      </a:ext>
                    </a:extLst>
                  </p:cNvPr>
                  <p:cNvPicPr>
                    <a:picLocks noChangeAspect="1" noChangeArrowheads="1"/>
                  </p:cNvPicPr>
                  <p:nvPr/>
                </p:nvPicPr>
                <p:blipFill>
                  <a:blip r:embed="rId2" cstate="print"/>
                  <a:srcRect t="18593"/>
                  <a:stretch>
                    <a:fillRect/>
                  </a:stretch>
                </p:blipFill>
                <p:spPr bwMode="auto">
                  <a:xfrm>
                    <a:off x="311169" y="682080"/>
                    <a:ext cx="1884889" cy="1494805"/>
                  </a:xfrm>
                  <a:prstGeom prst="rect">
                    <a:avLst/>
                  </a:prstGeom>
                  <a:noFill/>
                  <a:ln w="9525">
                    <a:noFill/>
                    <a:miter lim="800000"/>
                    <a:headEnd/>
                    <a:tailEnd/>
                  </a:ln>
                </p:spPr>
              </p:pic>
            </p:grpSp>
            <p:grpSp>
              <p:nvGrpSpPr>
                <p:cNvPr id="34" name="Group 33">
                  <a:extLst>
                    <a:ext uri="{FF2B5EF4-FFF2-40B4-BE49-F238E27FC236}">
                      <a16:creationId xmlns:a16="http://schemas.microsoft.com/office/drawing/2014/main" id="{9229DC11-D715-9484-79F4-17167D5DF612}"/>
                    </a:ext>
                  </a:extLst>
                </p:cNvPr>
                <p:cNvGrpSpPr/>
                <p:nvPr/>
              </p:nvGrpSpPr>
              <p:grpSpPr>
                <a:xfrm>
                  <a:off x="2643031" y="682080"/>
                  <a:ext cx="1746355" cy="2057417"/>
                  <a:chOff x="2643031" y="682080"/>
                  <a:chExt cx="1746355" cy="2057417"/>
                </a:xfrm>
              </p:grpSpPr>
              <p:pic>
                <p:nvPicPr>
                  <p:cNvPr id="4" name="Picture 3">
                    <a:extLst>
                      <a:ext uri="{FF2B5EF4-FFF2-40B4-BE49-F238E27FC236}">
                        <a16:creationId xmlns:a16="http://schemas.microsoft.com/office/drawing/2014/main" id="{F0D9D15D-E1B3-6714-0EC1-C22C12519052}"/>
                      </a:ext>
                    </a:extLst>
                  </p:cNvPr>
                  <p:cNvPicPr>
                    <a:picLocks noChangeAspect="1"/>
                  </p:cNvPicPr>
                  <p:nvPr/>
                </p:nvPicPr>
                <p:blipFill rotWithShape="1">
                  <a:blip r:embed="rId3"/>
                  <a:srcRect l="8222" t="4833" r="53701" b="33177"/>
                  <a:stretch/>
                </p:blipFill>
                <p:spPr>
                  <a:xfrm>
                    <a:off x="2755357" y="682080"/>
                    <a:ext cx="1521703" cy="1494805"/>
                  </a:xfrm>
                  <a:prstGeom prst="rect">
                    <a:avLst/>
                  </a:prstGeom>
                </p:spPr>
              </p:pic>
              <p:sp>
                <p:nvSpPr>
                  <p:cNvPr id="12" name="TextBox 11">
                    <a:extLst>
                      <a:ext uri="{FF2B5EF4-FFF2-40B4-BE49-F238E27FC236}">
                        <a16:creationId xmlns:a16="http://schemas.microsoft.com/office/drawing/2014/main" id="{54D671EE-7916-53A9-9969-F0741755E915}"/>
                      </a:ext>
                    </a:extLst>
                  </p:cNvPr>
                  <p:cNvSpPr txBox="1">
                    <a:spLocks noChangeArrowheads="1"/>
                  </p:cNvSpPr>
                  <p:nvPr/>
                </p:nvSpPr>
                <p:spPr bwMode="auto">
                  <a:xfrm>
                    <a:off x="2643031" y="2177901"/>
                    <a:ext cx="1746355" cy="561596"/>
                  </a:xfrm>
                  <a:prstGeom prst="rect">
                    <a:avLst/>
                  </a:prstGeom>
                  <a:no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en-US" sz="2133" b="0" i="0" u="none" strike="noStrike" kern="0" cap="none" spc="0" normalizeH="0" baseline="0" noProof="0" dirty="0">
                        <a:ln>
                          <a:noFill/>
                        </a:ln>
                        <a:solidFill>
                          <a:prstClr val="black"/>
                        </a:solidFill>
                        <a:effectLst/>
                        <a:uLnTx/>
                        <a:uFillTx/>
                        <a:latin typeface="Calibri" panose="020F0502020204030204"/>
                        <a:ea typeface="+mn-ea"/>
                        <a:cs typeface="Times New Roman" charset="0"/>
                      </a:rPr>
                      <a:t>Rigid D</a:t>
                    </a:r>
                    <a:r>
                      <a:rPr kumimoji="0" lang="en-US" altLang="en-US" sz="2133" b="0" i="0" u="none" strike="noStrike" kern="0" cap="none" spc="0" normalizeH="0" baseline="0" noProof="0" dirty="0" err="1">
                        <a:ln>
                          <a:noFill/>
                        </a:ln>
                        <a:solidFill>
                          <a:prstClr val="black"/>
                        </a:solidFill>
                        <a:effectLst/>
                        <a:uLnTx/>
                        <a:uFillTx/>
                        <a:latin typeface="Calibri" panose="020F0502020204030204"/>
                        <a:ea typeface="+mn-ea"/>
                        <a:cs typeface="Times New Roman" charset="0"/>
                      </a:rPr>
                      <a:t>isks</a:t>
                    </a:r>
                    <a:endParaRPr kumimoji="0" lang="en-US" altLang="en-US" sz="2133" b="0" i="0" u="none" strike="noStrike" kern="0" cap="none" spc="0" normalizeH="0" baseline="0" noProof="0" dirty="0">
                      <a:ln>
                        <a:noFill/>
                      </a:ln>
                      <a:solidFill>
                        <a:prstClr val="black"/>
                      </a:solidFill>
                      <a:effectLst/>
                      <a:uLnTx/>
                      <a:uFillTx/>
                      <a:latin typeface="Calibri" panose="020F0502020204030204"/>
                      <a:ea typeface="+mn-ea"/>
                      <a:cs typeface="Times New Roman" charset="0"/>
                    </a:endParaRP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en-US" sz="2133" b="0" i="0" u="none" strike="noStrike" kern="0" cap="none" spc="0" normalizeH="0" baseline="0" noProof="0" dirty="0">
                        <a:ln>
                          <a:noFill/>
                        </a:ln>
                        <a:solidFill>
                          <a:prstClr val="black"/>
                        </a:solidFill>
                        <a:effectLst/>
                        <a:uLnTx/>
                        <a:uFillTx/>
                        <a:latin typeface="Calibri" panose="020F0502020204030204"/>
                        <a:ea typeface="+mn-ea"/>
                        <a:cs typeface="Times New Roman" charset="0"/>
                      </a:rPr>
                      <a:t>bonded together</a:t>
                    </a:r>
                  </a:p>
                </p:txBody>
              </p:sp>
            </p:grpSp>
          </p:grpSp>
          <p:sp>
            <p:nvSpPr>
              <p:cNvPr id="16" name="TextBox 15">
                <a:extLst>
                  <a:ext uri="{FF2B5EF4-FFF2-40B4-BE49-F238E27FC236}">
                    <a16:creationId xmlns:a16="http://schemas.microsoft.com/office/drawing/2014/main" id="{209E402D-804E-ABC5-FC09-47AADC9D20F3}"/>
                  </a:ext>
                </a:extLst>
              </p:cNvPr>
              <p:cNvSpPr txBox="1"/>
              <p:nvPr/>
            </p:nvSpPr>
            <p:spPr>
              <a:xfrm>
                <a:off x="897499" y="3421828"/>
                <a:ext cx="3308549" cy="139259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Bonded-Particle Model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Discrete Element Method</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Provided in Particle Flow Codes (PFC2D &amp; PFC3D) since 1996</a:t>
                </a:r>
              </a:p>
            </p:txBody>
          </p:sp>
        </p:grpSp>
        <p:sp>
          <p:nvSpPr>
            <p:cNvPr id="8" name="TextBox 7">
              <a:extLst>
                <a:ext uri="{FF2B5EF4-FFF2-40B4-BE49-F238E27FC236}">
                  <a16:creationId xmlns:a16="http://schemas.microsoft.com/office/drawing/2014/main" id="{8A8AD087-478B-8FDF-0CAE-526A984A22B4}"/>
                </a:ext>
              </a:extLst>
            </p:cNvPr>
            <p:cNvSpPr txBox="1"/>
            <p:nvPr/>
          </p:nvSpPr>
          <p:spPr>
            <a:xfrm>
              <a:off x="602789" y="0"/>
              <a:ext cx="566115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Bonded-Particle Modeling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a:t>
              </a:r>
              <a:r>
                <a:rPr kumimoji="0" lang="en-US" sz="2400" b="1" i="0" u="none" strike="noStrike" kern="1200" cap="none" spc="0" normalizeH="0" baseline="0" noProof="0" dirty="0">
                  <a:ln>
                    <a:noFill/>
                  </a:ln>
                  <a:solidFill>
                    <a:srgbClr val="0000FF"/>
                  </a:solidFill>
                  <a:effectLst/>
                  <a:uLnTx/>
                  <a:uFillTx/>
                  <a:latin typeface="Calibri"/>
                  <a:ea typeface="+mn-ea"/>
                  <a:cs typeface="+mn-cs"/>
                </a:rPr>
                <a:t>What it is</a:t>
              </a:r>
              <a:r>
                <a:rPr kumimoji="0" lang="en-US" sz="2800" b="1" i="0" u="none" strike="noStrike" kern="1200" cap="none" spc="0" normalizeH="0" baseline="0" noProof="0" dirty="0">
                  <a:ln>
                    <a:noFill/>
                  </a:ln>
                  <a:solidFill>
                    <a:srgbClr val="FF0000"/>
                  </a:solidFill>
                  <a:effectLst/>
                  <a:uLnTx/>
                  <a:uFillTx/>
                  <a:latin typeface="Calibri"/>
                  <a:ea typeface="+mn-ea"/>
                  <a:cs typeface="+mn-cs"/>
                </a:rPr>
                <a:t>)</a:t>
              </a:r>
            </a:p>
          </p:txBody>
        </p:sp>
      </p:grpSp>
      <p:grpSp>
        <p:nvGrpSpPr>
          <p:cNvPr id="13" name="Group 12">
            <a:extLst>
              <a:ext uri="{FF2B5EF4-FFF2-40B4-BE49-F238E27FC236}">
                <a16:creationId xmlns:a16="http://schemas.microsoft.com/office/drawing/2014/main" id="{0271B6BF-0648-F2CF-2B10-6C00C2B6308A}"/>
              </a:ext>
            </a:extLst>
          </p:cNvPr>
          <p:cNvGrpSpPr/>
          <p:nvPr/>
        </p:nvGrpSpPr>
        <p:grpSpPr>
          <a:xfrm>
            <a:off x="6625501" y="0"/>
            <a:ext cx="5259597" cy="5069952"/>
            <a:chOff x="6625501" y="0"/>
            <a:chExt cx="5259597" cy="5069952"/>
          </a:xfrm>
        </p:grpSpPr>
        <p:sp>
          <p:nvSpPr>
            <p:cNvPr id="31" name="TextBox 30">
              <a:extLst>
                <a:ext uri="{FF2B5EF4-FFF2-40B4-BE49-F238E27FC236}">
                  <a16:creationId xmlns:a16="http://schemas.microsoft.com/office/drawing/2014/main" id="{525C9EB2-C63D-F025-FF4A-27B3A272DF43}"/>
                </a:ext>
              </a:extLst>
            </p:cNvPr>
            <p:cNvSpPr txBox="1"/>
            <p:nvPr/>
          </p:nvSpPr>
          <p:spPr>
            <a:xfrm>
              <a:off x="6829086" y="0"/>
              <a:ext cx="4852427" cy="9541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Calibri" panose="020F0502020204030204"/>
                  <a:ea typeface="+mn-ea"/>
                  <a:cs typeface="+mn-cs"/>
                </a:rPr>
                <a:t>Bonded-Particle Modeling</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Calibri" panose="020F0502020204030204"/>
                  <a:ea typeface="+mn-ea"/>
                  <a:cs typeface="+mn-cs"/>
                </a:rPr>
                <a:t>(</a:t>
              </a:r>
              <a:r>
                <a:rPr kumimoji="0" lang="en-US" sz="2400" b="1" i="0" u="none" strike="noStrike" kern="0" cap="none" spc="0" normalizeH="0" baseline="0" noProof="0" dirty="0">
                  <a:ln>
                    <a:noFill/>
                  </a:ln>
                  <a:solidFill>
                    <a:srgbClr val="0000FF"/>
                  </a:solidFill>
                  <a:effectLst/>
                  <a:uLnTx/>
                  <a:uFillTx/>
                  <a:latin typeface="Calibri" panose="020F0502020204030204"/>
                  <a:ea typeface="+mn-ea"/>
                  <a:cs typeface="+mn-cs"/>
                </a:rPr>
                <a:t>Why it matters</a:t>
              </a:r>
              <a:r>
                <a:rPr kumimoji="0" lang="en-US" sz="2800" b="1" i="0" u="none" strike="noStrike" kern="0" cap="none" spc="0" normalizeH="0" baseline="0" noProof="0" dirty="0">
                  <a:ln>
                    <a:noFill/>
                  </a:ln>
                  <a:solidFill>
                    <a:srgbClr val="FF0000"/>
                  </a:solidFill>
                  <a:effectLst/>
                  <a:uLnTx/>
                  <a:uFillTx/>
                  <a:latin typeface="Calibri" panose="020F0502020204030204"/>
                  <a:ea typeface="+mn-ea"/>
                  <a:cs typeface="+mn-cs"/>
                </a:rPr>
                <a:t>)</a:t>
              </a:r>
            </a:p>
          </p:txBody>
        </p:sp>
        <p:grpSp>
          <p:nvGrpSpPr>
            <p:cNvPr id="9" name="Group 8">
              <a:extLst>
                <a:ext uri="{FF2B5EF4-FFF2-40B4-BE49-F238E27FC236}">
                  <a16:creationId xmlns:a16="http://schemas.microsoft.com/office/drawing/2014/main" id="{0671D18E-2A5F-7B26-4A86-ACD706B96455}"/>
                </a:ext>
              </a:extLst>
            </p:cNvPr>
            <p:cNvGrpSpPr/>
            <p:nvPr/>
          </p:nvGrpSpPr>
          <p:grpSpPr>
            <a:xfrm>
              <a:off x="6625501" y="2538057"/>
              <a:ext cx="5259597" cy="2531895"/>
              <a:chOff x="6625501" y="2447255"/>
              <a:chExt cx="5259597" cy="2531895"/>
            </a:xfrm>
          </p:grpSpPr>
          <p:sp>
            <p:nvSpPr>
              <p:cNvPr id="3" name="TextBox 2">
                <a:extLst>
                  <a:ext uri="{FF2B5EF4-FFF2-40B4-BE49-F238E27FC236}">
                    <a16:creationId xmlns:a16="http://schemas.microsoft.com/office/drawing/2014/main" id="{8FB21C2F-ADC8-B936-8C58-87EB69B62B2E}"/>
                  </a:ext>
                </a:extLst>
              </p:cNvPr>
              <p:cNvSpPr txBox="1"/>
              <p:nvPr/>
            </p:nvSpPr>
            <p:spPr>
              <a:xfrm>
                <a:off x="6625501" y="2447255"/>
                <a:ext cx="5259597" cy="169277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Rock Mechanics Research &amp; Application</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explore relationship between microstructure and macroscopic response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with a focus on damage processes</a:t>
                </a:r>
              </a:p>
            </p:txBody>
          </p:sp>
          <p:sp>
            <p:nvSpPr>
              <p:cNvPr id="5" name="TextBox 4">
                <a:extLst>
                  <a:ext uri="{FF2B5EF4-FFF2-40B4-BE49-F238E27FC236}">
                    <a16:creationId xmlns:a16="http://schemas.microsoft.com/office/drawing/2014/main" id="{2D8B9EEE-C594-3338-84BC-9FD0625A18D7}"/>
                  </a:ext>
                </a:extLst>
              </p:cNvPr>
              <p:cNvSpPr txBox="1"/>
              <p:nvPr/>
            </p:nvSpPr>
            <p:spPr>
              <a:xfrm>
                <a:off x="7293173" y="4271264"/>
                <a:ext cx="39242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Calibri" panose="020F0502020204030204"/>
                    <a:ea typeface="+mn-ea"/>
                    <a:cs typeface="+mn-cs"/>
                  </a:rPr>
                  <a:t>scientific inquiry (understanding)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Calibri" panose="020F0502020204030204"/>
                    <a:ea typeface="+mn-ea"/>
                    <a:cs typeface="+mn-cs"/>
                  </a:rPr>
                  <a:t>practical applications. . .</a:t>
                </a:r>
              </a:p>
            </p:txBody>
          </p:sp>
        </p:grpSp>
      </p:grpSp>
    </p:spTree>
    <p:extLst>
      <p:ext uri="{BB962C8B-B14F-4D97-AF65-F5344CB8AC3E}">
        <p14:creationId xmlns:p14="http://schemas.microsoft.com/office/powerpoint/2010/main" val="1074751936"/>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2000"/>
                            </p:stCondLst>
                            <p:childTnLst>
                              <p:par>
                                <p:cTn id="9" presetID="10" presetClass="entr" presetSubtype="0" fill="hold" nodeType="afterEffect">
                                  <p:stCondLst>
                                    <p:cond delay="5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EC715-EFF2-2045-0E0A-5D709A8891F5}"/>
            </a:ext>
          </a:extLst>
        </p:cNvPr>
        <p:cNvGrpSpPr/>
        <p:nvPr/>
      </p:nvGrpSpPr>
      <p:grpSpPr>
        <a:xfrm>
          <a:off x="0" y="0"/>
          <a:ext cx="0" cy="0"/>
          <a:chOff x="0" y="0"/>
          <a:chExt cx="0" cy="0"/>
        </a:xfrm>
      </p:grpSpPr>
      <p:sp>
        <p:nvSpPr>
          <p:cNvPr id="29" name="TextBox 28">
            <a:extLst>
              <a:ext uri="{FF2B5EF4-FFF2-40B4-BE49-F238E27FC236}">
                <a16:creationId xmlns:a16="http://schemas.microsoft.com/office/drawing/2014/main" id="{7F7B76A3-7C05-4CA1-821F-B49CCAD342D2}"/>
              </a:ext>
            </a:extLst>
          </p:cNvPr>
          <p:cNvSpPr txBox="1"/>
          <p:nvPr/>
        </p:nvSpPr>
        <p:spPr>
          <a:xfrm>
            <a:off x="8006543" y="515430"/>
            <a:ext cx="287215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Rock Cutting (2D)</a:t>
            </a:r>
          </a:p>
        </p:txBody>
      </p:sp>
      <p:grpSp>
        <p:nvGrpSpPr>
          <p:cNvPr id="9" name="Group 8">
            <a:extLst>
              <a:ext uri="{FF2B5EF4-FFF2-40B4-BE49-F238E27FC236}">
                <a16:creationId xmlns:a16="http://schemas.microsoft.com/office/drawing/2014/main" id="{C4EE09FF-5047-57F4-4189-97AD3A53C8F2}"/>
              </a:ext>
            </a:extLst>
          </p:cNvPr>
          <p:cNvGrpSpPr/>
          <p:nvPr/>
        </p:nvGrpSpPr>
        <p:grpSpPr>
          <a:xfrm>
            <a:off x="6804728" y="1100933"/>
            <a:ext cx="4803485" cy="2456332"/>
            <a:chOff x="5103546" y="825699"/>
            <a:chExt cx="3602614" cy="1842249"/>
          </a:xfrm>
        </p:grpSpPr>
        <p:pic>
          <p:nvPicPr>
            <p:cNvPr id="3" name="Picture 2">
              <a:extLst>
                <a:ext uri="{FF2B5EF4-FFF2-40B4-BE49-F238E27FC236}">
                  <a16:creationId xmlns:a16="http://schemas.microsoft.com/office/drawing/2014/main" id="{F3D75C5D-3129-DD19-72A9-4617FB8ED54C}"/>
                </a:ext>
              </a:extLst>
            </p:cNvPr>
            <p:cNvPicPr>
              <a:picLocks noChangeAspect="1"/>
            </p:cNvPicPr>
            <p:nvPr/>
          </p:nvPicPr>
          <p:blipFill>
            <a:blip r:embed="rId3"/>
            <a:stretch>
              <a:fillRect/>
            </a:stretch>
          </p:blipFill>
          <p:spPr>
            <a:xfrm>
              <a:off x="5223894" y="825699"/>
              <a:ext cx="3482266" cy="1842249"/>
            </a:xfrm>
            <a:prstGeom prst="rect">
              <a:avLst/>
            </a:prstGeom>
          </p:spPr>
        </p:pic>
        <p:sp>
          <p:nvSpPr>
            <p:cNvPr id="17" name="TextBox 16">
              <a:extLst>
                <a:ext uri="{FF2B5EF4-FFF2-40B4-BE49-F238E27FC236}">
                  <a16:creationId xmlns:a16="http://schemas.microsoft.com/office/drawing/2014/main" id="{3B6307A7-7E43-781D-57B1-2BAD2CC646AD}"/>
                </a:ext>
              </a:extLst>
            </p:cNvPr>
            <p:cNvSpPr txBox="1"/>
            <p:nvPr/>
          </p:nvSpPr>
          <p:spPr>
            <a:xfrm>
              <a:off x="7052969" y="1287297"/>
              <a:ext cx="1392992" cy="28474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dirty="0">
                  <a:ln>
                    <a:noFill/>
                  </a:ln>
                  <a:solidFill>
                    <a:prstClr val="black"/>
                  </a:solidFill>
                  <a:effectLst/>
                  <a:uLnTx/>
                  <a:uFillTx/>
                  <a:latin typeface="Calibri" panose="020F0502020204030204"/>
                  <a:ea typeface="+mn-ea"/>
                  <a:cs typeface="+mn-cs"/>
                </a:rPr>
                <a:t>free surface</a:t>
              </a:r>
            </a:p>
          </p:txBody>
        </p:sp>
        <p:sp>
          <p:nvSpPr>
            <p:cNvPr id="28" name="Rectangle 27">
              <a:extLst>
                <a:ext uri="{FF2B5EF4-FFF2-40B4-BE49-F238E27FC236}">
                  <a16:creationId xmlns:a16="http://schemas.microsoft.com/office/drawing/2014/main" id="{AF012454-706D-31D0-3137-4C74FE106C4C}"/>
                </a:ext>
              </a:extLst>
            </p:cNvPr>
            <p:cNvSpPr/>
            <p:nvPr/>
          </p:nvSpPr>
          <p:spPr>
            <a:xfrm>
              <a:off x="5171871" y="1224904"/>
              <a:ext cx="113578" cy="1833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row: Right 20">
              <a:extLst>
                <a:ext uri="{FF2B5EF4-FFF2-40B4-BE49-F238E27FC236}">
                  <a16:creationId xmlns:a16="http://schemas.microsoft.com/office/drawing/2014/main" id="{BBAAA995-FB70-A05E-99FF-FCA238E240FE}"/>
                </a:ext>
              </a:extLst>
            </p:cNvPr>
            <p:cNvSpPr/>
            <p:nvPr/>
          </p:nvSpPr>
          <p:spPr>
            <a:xfrm>
              <a:off x="5103546" y="1321345"/>
              <a:ext cx="502171" cy="1737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CD0EC92-B441-1A52-45AC-D86D65B0B65D}"/>
                </a:ext>
              </a:extLst>
            </p:cNvPr>
            <p:cNvSpPr txBox="1"/>
            <p:nvPr/>
          </p:nvSpPr>
          <p:spPr>
            <a:xfrm>
              <a:off x="7847351" y="2196060"/>
              <a:ext cx="712033" cy="315423"/>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brittle</a:t>
              </a:r>
            </a:p>
          </p:txBody>
        </p:sp>
      </p:grpSp>
      <p:grpSp>
        <p:nvGrpSpPr>
          <p:cNvPr id="13" name="Group 12">
            <a:extLst>
              <a:ext uri="{FF2B5EF4-FFF2-40B4-BE49-F238E27FC236}">
                <a16:creationId xmlns:a16="http://schemas.microsoft.com/office/drawing/2014/main" id="{B3C45C7F-D020-BFF2-BF3F-379634412191}"/>
              </a:ext>
            </a:extLst>
          </p:cNvPr>
          <p:cNvGrpSpPr/>
          <p:nvPr/>
        </p:nvGrpSpPr>
        <p:grpSpPr>
          <a:xfrm>
            <a:off x="7133993" y="3715485"/>
            <a:ext cx="4459052" cy="2423886"/>
            <a:chOff x="5350494" y="2786614"/>
            <a:chExt cx="3344289" cy="1817915"/>
          </a:xfrm>
        </p:grpSpPr>
        <p:pic>
          <p:nvPicPr>
            <p:cNvPr id="14" name="Picture 13">
              <a:extLst>
                <a:ext uri="{FF2B5EF4-FFF2-40B4-BE49-F238E27FC236}">
                  <a16:creationId xmlns:a16="http://schemas.microsoft.com/office/drawing/2014/main" id="{617F5BFD-0EF8-D140-B140-80BF98571B53}"/>
                </a:ext>
              </a:extLst>
            </p:cNvPr>
            <p:cNvPicPr>
              <a:picLocks noChangeAspect="1"/>
            </p:cNvPicPr>
            <p:nvPr/>
          </p:nvPicPr>
          <p:blipFill>
            <a:blip r:embed="rId4"/>
            <a:stretch>
              <a:fillRect/>
            </a:stretch>
          </p:blipFill>
          <p:spPr>
            <a:xfrm>
              <a:off x="5386234" y="2786614"/>
              <a:ext cx="3308549" cy="1817915"/>
            </a:xfrm>
            <a:prstGeom prst="rect">
              <a:avLst/>
            </a:prstGeom>
          </p:spPr>
        </p:pic>
        <p:sp>
          <p:nvSpPr>
            <p:cNvPr id="15" name="TextBox 14">
              <a:extLst>
                <a:ext uri="{FF2B5EF4-FFF2-40B4-BE49-F238E27FC236}">
                  <a16:creationId xmlns:a16="http://schemas.microsoft.com/office/drawing/2014/main" id="{046D6807-C9F0-A44D-472A-4925E3C14A40}"/>
                </a:ext>
              </a:extLst>
            </p:cNvPr>
            <p:cNvSpPr txBox="1"/>
            <p:nvPr/>
          </p:nvSpPr>
          <p:spPr>
            <a:xfrm>
              <a:off x="6305589" y="3032111"/>
              <a:ext cx="1853430" cy="50023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dirty="0">
                  <a:ln>
                    <a:noFill/>
                  </a:ln>
                  <a:solidFill>
                    <a:prstClr val="black"/>
                  </a:solidFill>
                  <a:effectLst/>
                  <a:uLnTx/>
                  <a:uFillTx/>
                  <a:latin typeface="Calibri" panose="020F0502020204030204"/>
                  <a:ea typeface="+mn-ea"/>
                  <a:cs typeface="+mn-cs"/>
                </a:rPr>
                <a:t>confinement from drilling mud</a:t>
              </a:r>
            </a:p>
          </p:txBody>
        </p:sp>
        <p:sp>
          <p:nvSpPr>
            <p:cNvPr id="22" name="Rectangle 21">
              <a:extLst>
                <a:ext uri="{FF2B5EF4-FFF2-40B4-BE49-F238E27FC236}">
                  <a16:creationId xmlns:a16="http://schemas.microsoft.com/office/drawing/2014/main" id="{877F6DAF-C6EE-641B-530A-42458ED9F3CA}"/>
                </a:ext>
              </a:extLst>
            </p:cNvPr>
            <p:cNvSpPr/>
            <p:nvPr/>
          </p:nvSpPr>
          <p:spPr>
            <a:xfrm>
              <a:off x="5362653" y="3195181"/>
              <a:ext cx="93965" cy="437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Arrow: Right 23">
              <a:extLst>
                <a:ext uri="{FF2B5EF4-FFF2-40B4-BE49-F238E27FC236}">
                  <a16:creationId xmlns:a16="http://schemas.microsoft.com/office/drawing/2014/main" id="{181995EA-475E-900E-434D-3B45DA877D11}"/>
                </a:ext>
              </a:extLst>
            </p:cNvPr>
            <p:cNvSpPr/>
            <p:nvPr/>
          </p:nvSpPr>
          <p:spPr>
            <a:xfrm>
              <a:off x="5350494" y="3238376"/>
              <a:ext cx="502171" cy="1737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6A122C-702F-02FA-DEE4-A69F2B5200C7}"/>
                </a:ext>
              </a:extLst>
            </p:cNvPr>
            <p:cNvSpPr txBox="1"/>
            <p:nvPr/>
          </p:nvSpPr>
          <p:spPr>
            <a:xfrm>
              <a:off x="7847350" y="4132543"/>
              <a:ext cx="712033" cy="315423"/>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plastic</a:t>
              </a:r>
            </a:p>
          </p:txBody>
        </p:sp>
      </p:grpSp>
      <p:grpSp>
        <p:nvGrpSpPr>
          <p:cNvPr id="2" name="Group 1">
            <a:extLst>
              <a:ext uri="{FF2B5EF4-FFF2-40B4-BE49-F238E27FC236}">
                <a16:creationId xmlns:a16="http://schemas.microsoft.com/office/drawing/2014/main" id="{991C526E-C21C-A2E4-178F-9528FB6895DB}"/>
              </a:ext>
            </a:extLst>
          </p:cNvPr>
          <p:cNvGrpSpPr/>
          <p:nvPr/>
        </p:nvGrpSpPr>
        <p:grpSpPr>
          <a:xfrm>
            <a:off x="602789" y="0"/>
            <a:ext cx="5661152" cy="6296724"/>
            <a:chOff x="602789" y="0"/>
            <a:chExt cx="5661152" cy="6296724"/>
          </a:xfrm>
        </p:grpSpPr>
        <p:grpSp>
          <p:nvGrpSpPr>
            <p:cNvPr id="11" name="Group 10">
              <a:extLst>
                <a:ext uri="{FF2B5EF4-FFF2-40B4-BE49-F238E27FC236}">
                  <a16:creationId xmlns:a16="http://schemas.microsoft.com/office/drawing/2014/main" id="{2232ADE2-4107-CF52-FA3C-BFDC1F4CEF2D}"/>
                </a:ext>
              </a:extLst>
            </p:cNvPr>
            <p:cNvGrpSpPr/>
            <p:nvPr/>
          </p:nvGrpSpPr>
          <p:grpSpPr>
            <a:xfrm>
              <a:off x="614787" y="1311285"/>
              <a:ext cx="5637157" cy="4985439"/>
              <a:chOff x="437839" y="1075341"/>
              <a:chExt cx="4227868" cy="3739079"/>
            </a:xfrm>
          </p:grpSpPr>
          <p:grpSp>
            <p:nvGrpSpPr>
              <p:cNvPr id="19" name="Group 18">
                <a:extLst>
                  <a:ext uri="{FF2B5EF4-FFF2-40B4-BE49-F238E27FC236}">
                    <a16:creationId xmlns:a16="http://schemas.microsoft.com/office/drawing/2014/main" id="{022B5849-75B4-8B78-355E-FA0C948B0FBA}"/>
                  </a:ext>
                </a:extLst>
              </p:cNvPr>
              <p:cNvGrpSpPr/>
              <p:nvPr/>
            </p:nvGrpSpPr>
            <p:grpSpPr>
              <a:xfrm>
                <a:off x="437839" y="1075341"/>
                <a:ext cx="4227868" cy="2057417"/>
                <a:chOff x="161518" y="682080"/>
                <a:chExt cx="4227868" cy="2057417"/>
              </a:xfrm>
            </p:grpSpPr>
            <p:grpSp>
              <p:nvGrpSpPr>
                <p:cNvPr id="23" name="Group 22">
                  <a:extLst>
                    <a:ext uri="{FF2B5EF4-FFF2-40B4-BE49-F238E27FC236}">
                      <a16:creationId xmlns:a16="http://schemas.microsoft.com/office/drawing/2014/main" id="{3A5A5CBA-837F-A64E-6AC6-97F03C84712C}"/>
                    </a:ext>
                  </a:extLst>
                </p:cNvPr>
                <p:cNvGrpSpPr/>
                <p:nvPr/>
              </p:nvGrpSpPr>
              <p:grpSpPr>
                <a:xfrm>
                  <a:off x="161518" y="682080"/>
                  <a:ext cx="2184191" cy="2056401"/>
                  <a:chOff x="161518" y="682080"/>
                  <a:chExt cx="2184191" cy="2056401"/>
                </a:xfrm>
              </p:grpSpPr>
              <p:sp>
                <p:nvSpPr>
                  <p:cNvPr id="30" name="TextBox 11">
                    <a:extLst>
                      <a:ext uri="{FF2B5EF4-FFF2-40B4-BE49-F238E27FC236}">
                        <a16:creationId xmlns:a16="http://schemas.microsoft.com/office/drawing/2014/main" id="{A3997BF8-57F3-96CF-70C0-20692AA5B8D2}"/>
                      </a:ext>
                    </a:extLst>
                  </p:cNvPr>
                  <p:cNvSpPr txBox="1">
                    <a:spLocks noChangeArrowheads="1"/>
                  </p:cNvSpPr>
                  <p:nvPr/>
                </p:nvSpPr>
                <p:spPr bwMode="auto">
                  <a:xfrm>
                    <a:off x="161518" y="2176885"/>
                    <a:ext cx="2184191" cy="561596"/>
                  </a:xfrm>
                  <a:prstGeom prst="rect">
                    <a:avLst/>
                  </a:prstGeom>
                  <a:no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en-US" sz="2133" b="0" i="0" u="none" strike="noStrike" kern="0" cap="none" spc="0" normalizeH="0" baseline="0" noProof="0" dirty="0">
                        <a:ln>
                          <a:noFill/>
                        </a:ln>
                        <a:solidFill>
                          <a:prstClr val="black"/>
                        </a:solidFill>
                        <a:effectLst/>
                        <a:uLnTx/>
                        <a:uFillTx/>
                        <a:latin typeface="Calibri" panose="020F0502020204030204"/>
                        <a:ea typeface="+mn-ea"/>
                        <a:cs typeface="Times New Roman" charset="0"/>
                      </a:rPr>
                      <a:t>Glass B</a:t>
                    </a:r>
                    <a:r>
                      <a:rPr kumimoji="0" lang="en-US" altLang="en-US" sz="2133" b="0" i="0" u="none" strike="noStrike" kern="0" cap="none" spc="0" normalizeH="0" baseline="0" noProof="0" dirty="0" err="1">
                        <a:ln>
                          <a:noFill/>
                        </a:ln>
                        <a:solidFill>
                          <a:prstClr val="black"/>
                        </a:solidFill>
                        <a:effectLst/>
                        <a:uLnTx/>
                        <a:uFillTx/>
                        <a:latin typeface="Calibri" panose="020F0502020204030204"/>
                        <a:ea typeface="+mn-ea"/>
                        <a:cs typeface="Times New Roman" charset="0"/>
                      </a:rPr>
                      <a:t>eads</a:t>
                    </a:r>
                    <a:endParaRPr kumimoji="0" lang="en-US" altLang="en-US" sz="2133" b="0" i="0" u="none" strike="noStrike" kern="0" cap="none" spc="0" normalizeH="0" baseline="0" noProof="0" dirty="0">
                      <a:ln>
                        <a:noFill/>
                      </a:ln>
                      <a:solidFill>
                        <a:prstClr val="black"/>
                      </a:solidFill>
                      <a:effectLst/>
                      <a:uLnTx/>
                      <a:uFillTx/>
                      <a:latin typeface="Calibri" panose="020F0502020204030204"/>
                      <a:ea typeface="+mn-ea"/>
                      <a:cs typeface="Times New Roman" charset="0"/>
                    </a:endParaRP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en-US" sz="2133" b="0" i="0" u="none" strike="noStrike" kern="0" cap="none" spc="0" normalizeH="0" baseline="0" noProof="0" dirty="0">
                        <a:ln>
                          <a:noFill/>
                        </a:ln>
                        <a:solidFill>
                          <a:prstClr val="black"/>
                        </a:solidFill>
                        <a:effectLst/>
                        <a:uLnTx/>
                        <a:uFillTx/>
                        <a:latin typeface="Calibri" panose="020F0502020204030204"/>
                        <a:ea typeface="+mn-ea"/>
                        <a:cs typeface="Times New Roman" charset="0"/>
                      </a:rPr>
                      <a:t>cemented with epoxy</a:t>
                    </a:r>
                  </a:p>
                </p:txBody>
              </p:sp>
              <p:pic>
                <p:nvPicPr>
                  <p:cNvPr id="31" name="Picture 7">
                    <a:extLst>
                      <a:ext uri="{FF2B5EF4-FFF2-40B4-BE49-F238E27FC236}">
                        <a16:creationId xmlns:a16="http://schemas.microsoft.com/office/drawing/2014/main" id="{5B7E85A5-C9B3-9BF3-7AFD-D5EC59ECC5D9}"/>
                      </a:ext>
                    </a:extLst>
                  </p:cNvPr>
                  <p:cNvPicPr>
                    <a:picLocks noChangeAspect="1" noChangeArrowheads="1"/>
                  </p:cNvPicPr>
                  <p:nvPr/>
                </p:nvPicPr>
                <p:blipFill>
                  <a:blip r:embed="rId5" cstate="print"/>
                  <a:srcRect t="18593"/>
                  <a:stretch>
                    <a:fillRect/>
                  </a:stretch>
                </p:blipFill>
                <p:spPr bwMode="auto">
                  <a:xfrm>
                    <a:off x="311169" y="682080"/>
                    <a:ext cx="1884889" cy="1494805"/>
                  </a:xfrm>
                  <a:prstGeom prst="rect">
                    <a:avLst/>
                  </a:prstGeom>
                  <a:noFill/>
                  <a:ln w="9525">
                    <a:noFill/>
                    <a:miter lim="800000"/>
                    <a:headEnd/>
                    <a:tailEnd/>
                  </a:ln>
                </p:spPr>
              </p:pic>
            </p:grpSp>
            <p:grpSp>
              <p:nvGrpSpPr>
                <p:cNvPr id="25" name="Group 24">
                  <a:extLst>
                    <a:ext uri="{FF2B5EF4-FFF2-40B4-BE49-F238E27FC236}">
                      <a16:creationId xmlns:a16="http://schemas.microsoft.com/office/drawing/2014/main" id="{A491A25F-4922-AAEE-DB57-9EB5DAAF1B5E}"/>
                    </a:ext>
                  </a:extLst>
                </p:cNvPr>
                <p:cNvGrpSpPr/>
                <p:nvPr/>
              </p:nvGrpSpPr>
              <p:grpSpPr>
                <a:xfrm>
                  <a:off x="2643031" y="682080"/>
                  <a:ext cx="1746355" cy="2057417"/>
                  <a:chOff x="2643031" y="682080"/>
                  <a:chExt cx="1746355" cy="2057417"/>
                </a:xfrm>
              </p:grpSpPr>
              <p:pic>
                <p:nvPicPr>
                  <p:cNvPr id="26" name="Picture 25">
                    <a:extLst>
                      <a:ext uri="{FF2B5EF4-FFF2-40B4-BE49-F238E27FC236}">
                        <a16:creationId xmlns:a16="http://schemas.microsoft.com/office/drawing/2014/main" id="{3F6B35F7-85C9-F078-3311-1A348E95FFFC}"/>
                      </a:ext>
                    </a:extLst>
                  </p:cNvPr>
                  <p:cNvPicPr>
                    <a:picLocks noChangeAspect="1"/>
                  </p:cNvPicPr>
                  <p:nvPr/>
                </p:nvPicPr>
                <p:blipFill rotWithShape="1">
                  <a:blip r:embed="rId6"/>
                  <a:srcRect l="8222" t="4833" r="53701" b="33177"/>
                  <a:stretch/>
                </p:blipFill>
                <p:spPr>
                  <a:xfrm>
                    <a:off x="2755357" y="682080"/>
                    <a:ext cx="1521703" cy="1494805"/>
                  </a:xfrm>
                  <a:prstGeom prst="rect">
                    <a:avLst/>
                  </a:prstGeom>
                </p:spPr>
              </p:pic>
              <p:sp>
                <p:nvSpPr>
                  <p:cNvPr id="27" name="TextBox 26">
                    <a:extLst>
                      <a:ext uri="{FF2B5EF4-FFF2-40B4-BE49-F238E27FC236}">
                        <a16:creationId xmlns:a16="http://schemas.microsoft.com/office/drawing/2014/main" id="{46FA42DA-DDAF-1513-E5C4-8EC0E8060872}"/>
                      </a:ext>
                    </a:extLst>
                  </p:cNvPr>
                  <p:cNvSpPr txBox="1">
                    <a:spLocks noChangeArrowheads="1"/>
                  </p:cNvSpPr>
                  <p:nvPr/>
                </p:nvSpPr>
                <p:spPr bwMode="auto">
                  <a:xfrm>
                    <a:off x="2643031" y="2177901"/>
                    <a:ext cx="1746355" cy="561596"/>
                  </a:xfrm>
                  <a:prstGeom prst="rect">
                    <a:avLst/>
                  </a:prstGeom>
                  <a:no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en-US" sz="2133" b="0" i="0" u="none" strike="noStrike" kern="0" cap="none" spc="0" normalizeH="0" baseline="0" noProof="0" dirty="0">
                        <a:ln>
                          <a:noFill/>
                        </a:ln>
                        <a:solidFill>
                          <a:prstClr val="black"/>
                        </a:solidFill>
                        <a:effectLst/>
                        <a:uLnTx/>
                        <a:uFillTx/>
                        <a:latin typeface="Calibri" panose="020F0502020204030204"/>
                        <a:ea typeface="+mn-ea"/>
                        <a:cs typeface="Times New Roman" charset="0"/>
                      </a:rPr>
                      <a:t>Rigid D</a:t>
                    </a:r>
                    <a:r>
                      <a:rPr kumimoji="0" lang="en-US" altLang="en-US" sz="2133" b="0" i="0" u="none" strike="noStrike" kern="0" cap="none" spc="0" normalizeH="0" baseline="0" noProof="0" dirty="0" err="1">
                        <a:ln>
                          <a:noFill/>
                        </a:ln>
                        <a:solidFill>
                          <a:prstClr val="black"/>
                        </a:solidFill>
                        <a:effectLst/>
                        <a:uLnTx/>
                        <a:uFillTx/>
                        <a:latin typeface="Calibri" panose="020F0502020204030204"/>
                        <a:ea typeface="+mn-ea"/>
                        <a:cs typeface="Times New Roman" charset="0"/>
                      </a:rPr>
                      <a:t>isks</a:t>
                    </a:r>
                    <a:endParaRPr kumimoji="0" lang="en-US" altLang="en-US" sz="2133" b="0" i="0" u="none" strike="noStrike" kern="0" cap="none" spc="0" normalizeH="0" baseline="0" noProof="0" dirty="0">
                      <a:ln>
                        <a:noFill/>
                      </a:ln>
                      <a:solidFill>
                        <a:prstClr val="black"/>
                      </a:solidFill>
                      <a:effectLst/>
                      <a:uLnTx/>
                      <a:uFillTx/>
                      <a:latin typeface="Calibri" panose="020F0502020204030204"/>
                      <a:ea typeface="+mn-ea"/>
                      <a:cs typeface="Times New Roman" charset="0"/>
                    </a:endParaRP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en-US" sz="2133" b="0" i="0" u="none" strike="noStrike" kern="0" cap="none" spc="0" normalizeH="0" baseline="0" noProof="0" dirty="0">
                        <a:ln>
                          <a:noFill/>
                        </a:ln>
                        <a:solidFill>
                          <a:prstClr val="black"/>
                        </a:solidFill>
                        <a:effectLst/>
                        <a:uLnTx/>
                        <a:uFillTx/>
                        <a:latin typeface="Calibri" panose="020F0502020204030204"/>
                        <a:ea typeface="+mn-ea"/>
                        <a:cs typeface="Times New Roman" charset="0"/>
                      </a:rPr>
                      <a:t>bonded together</a:t>
                    </a:r>
                  </a:p>
                </p:txBody>
              </p:sp>
            </p:grpSp>
          </p:grpSp>
          <p:sp>
            <p:nvSpPr>
              <p:cNvPr id="20" name="TextBox 19">
                <a:extLst>
                  <a:ext uri="{FF2B5EF4-FFF2-40B4-BE49-F238E27FC236}">
                    <a16:creationId xmlns:a16="http://schemas.microsoft.com/office/drawing/2014/main" id="{5449409D-77EF-E65B-42B0-6E66E85C9199}"/>
                  </a:ext>
                </a:extLst>
              </p:cNvPr>
              <p:cNvSpPr txBox="1"/>
              <p:nvPr/>
            </p:nvSpPr>
            <p:spPr>
              <a:xfrm>
                <a:off x="897499" y="3421828"/>
                <a:ext cx="3308549" cy="139259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Bonded-Particle Model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Discrete Element Method</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Provided in Particle Flow Codes (PFC2D &amp; PFC3D) since 1996</a:t>
                </a:r>
              </a:p>
            </p:txBody>
          </p:sp>
        </p:grpSp>
        <p:sp>
          <p:nvSpPr>
            <p:cNvPr id="18" name="TextBox 17">
              <a:extLst>
                <a:ext uri="{FF2B5EF4-FFF2-40B4-BE49-F238E27FC236}">
                  <a16:creationId xmlns:a16="http://schemas.microsoft.com/office/drawing/2014/main" id="{1E3EDE90-3A09-BD05-F367-314C68B47C99}"/>
                </a:ext>
              </a:extLst>
            </p:cNvPr>
            <p:cNvSpPr txBox="1"/>
            <p:nvPr/>
          </p:nvSpPr>
          <p:spPr>
            <a:xfrm>
              <a:off x="602789" y="0"/>
              <a:ext cx="566115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Bonded-Particle Modeling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a:t>
              </a:r>
              <a:r>
                <a:rPr kumimoji="0" lang="en-US" sz="2400" b="1" i="0" u="none" strike="noStrike" kern="1200" cap="none" spc="0" normalizeH="0" baseline="0" noProof="0" dirty="0">
                  <a:ln>
                    <a:noFill/>
                  </a:ln>
                  <a:solidFill>
                    <a:srgbClr val="0000FF"/>
                  </a:solidFill>
                  <a:effectLst/>
                  <a:uLnTx/>
                  <a:uFillTx/>
                  <a:latin typeface="Calibri"/>
                  <a:ea typeface="+mn-ea"/>
                  <a:cs typeface="+mn-cs"/>
                </a:rPr>
                <a:t>What it is</a:t>
              </a:r>
              <a:r>
                <a:rPr kumimoji="0" lang="en-US" sz="2800" b="1" i="0" u="none" strike="noStrike" kern="1200" cap="none" spc="0" normalizeH="0" baseline="0" noProof="0" dirty="0">
                  <a:ln>
                    <a:noFill/>
                  </a:ln>
                  <a:solidFill>
                    <a:srgbClr val="FF0000"/>
                  </a:solidFill>
                  <a:effectLst/>
                  <a:uLnTx/>
                  <a:uFillTx/>
                  <a:latin typeface="Calibri"/>
                  <a:ea typeface="+mn-ea"/>
                  <a:cs typeface="+mn-cs"/>
                </a:rPr>
                <a:t>)</a:t>
              </a:r>
            </a:p>
          </p:txBody>
        </p:sp>
      </p:grpSp>
    </p:spTree>
    <p:extLst>
      <p:ext uri="{BB962C8B-B14F-4D97-AF65-F5344CB8AC3E}">
        <p14:creationId xmlns:p14="http://schemas.microsoft.com/office/powerpoint/2010/main" val="991163935"/>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6C67DE-7DCA-979F-908A-F7C47BA8CCA9}"/>
              </a:ext>
            </a:extLst>
          </p:cNvPr>
          <p:cNvSpPr txBox="1"/>
          <p:nvPr/>
        </p:nvSpPr>
        <p:spPr>
          <a:xfrm>
            <a:off x="800100" y="0"/>
            <a:ext cx="10591800" cy="584775"/>
          </a:xfrm>
          <a:prstGeom prst="rect">
            <a:avLst/>
          </a:prstGeom>
          <a:noFill/>
        </p:spPr>
        <p:txBody>
          <a:bodyPr wrap="square" rtlCol="0">
            <a:spAutoFit/>
          </a:bodyPr>
          <a:lstStyle/>
          <a:p>
            <a:pPr algn="ctr"/>
            <a:r>
              <a:rPr lang="en-US" sz="3200" b="1" dirty="0">
                <a:solidFill>
                  <a:srgbClr val="FF0000"/>
                </a:solidFill>
              </a:rPr>
              <a:t>Rock Cutting with PFC2D</a:t>
            </a:r>
          </a:p>
        </p:txBody>
      </p:sp>
      <p:sp>
        <p:nvSpPr>
          <p:cNvPr id="3" name="TextBox 2">
            <a:extLst>
              <a:ext uri="{FF2B5EF4-FFF2-40B4-BE49-F238E27FC236}">
                <a16:creationId xmlns:a16="http://schemas.microsoft.com/office/drawing/2014/main" id="{C9010A36-F3BD-4A8D-6CD7-757CED5B1E55}"/>
              </a:ext>
            </a:extLst>
          </p:cNvPr>
          <p:cNvSpPr txBox="1"/>
          <p:nvPr/>
        </p:nvSpPr>
        <p:spPr>
          <a:xfrm>
            <a:off x="561975" y="1722299"/>
            <a:ext cx="10763250" cy="1754326"/>
          </a:xfrm>
          <a:prstGeom prst="rect">
            <a:avLst/>
          </a:prstGeom>
          <a:noFill/>
        </p:spPr>
        <p:txBody>
          <a:bodyPr wrap="square" rtlCol="0">
            <a:spAutoFit/>
          </a:bodyPr>
          <a:lstStyle/>
          <a:p>
            <a:r>
              <a:rPr lang="en-US" dirty="0">
                <a:latin typeface="Aptos" panose="020B0004020202020204" pitchFamily="34" charset="0"/>
                <a:ea typeface="Aptos" panose="020B0004020202020204" pitchFamily="34" charset="0"/>
                <a:cs typeface="Times New Roman" panose="02020603050405020304" pitchFamily="18" charset="0"/>
              </a:rPr>
              <a:t>PFC2D model of a rock-cutting test for both </a:t>
            </a:r>
            <a:r>
              <a:rPr lang="en-US" sz="1800" dirty="0">
                <a:effectLst/>
                <a:latin typeface="Aptos" panose="020B0004020202020204" pitchFamily="34" charset="0"/>
                <a:ea typeface="Aptos" panose="020B0004020202020204" pitchFamily="34" charset="0"/>
                <a:cs typeface="Times New Roman" panose="02020603050405020304" pitchFamily="18" charset="0"/>
              </a:rPr>
              <a:t>dry and wet cutting, during which two cutters are moved across the surface of the synthetic rock, while monitoring forces on the cutters, damage in the rock, and all energy quantities of the cutter-rock system. Wet cutting is modeled by applying a confining pressure to the evolving rock surface via the chaining algorithm. The chaining algorithm repeatedly identifies a connected chain of particles on the rock surface and applies an external force to each of these particles based on the local chain geometry and specified pressure.</a:t>
            </a:r>
            <a:endParaRPr lang="en-US" dirty="0"/>
          </a:p>
        </p:txBody>
      </p:sp>
      <p:sp>
        <p:nvSpPr>
          <p:cNvPr id="5" name="TextBox 4">
            <a:extLst>
              <a:ext uri="{FF2B5EF4-FFF2-40B4-BE49-F238E27FC236}">
                <a16:creationId xmlns:a16="http://schemas.microsoft.com/office/drawing/2014/main" id="{FF80EB19-2C49-DFFF-4D5C-5CDAE0B7181A}"/>
              </a:ext>
            </a:extLst>
          </p:cNvPr>
          <p:cNvSpPr txBox="1"/>
          <p:nvPr/>
        </p:nvSpPr>
        <p:spPr>
          <a:xfrm>
            <a:off x="1162050" y="3713976"/>
            <a:ext cx="9867900" cy="276999"/>
          </a:xfrm>
          <a:prstGeom prst="rect">
            <a:avLst/>
          </a:prstGeom>
          <a:solidFill>
            <a:schemeClr val="bg1">
              <a:lumMod val="85000"/>
            </a:schemeClr>
          </a:solidFill>
        </p:spPr>
        <p:txBody>
          <a:bodyPr wrap="square" rtlCol="0">
            <a:spAutoFit/>
          </a:bodyPr>
          <a:lstStyle/>
          <a:p>
            <a:r>
              <a:rPr lang="en-US" sz="1200" dirty="0"/>
              <a:t>Potyondy, D. (2018). Rock-cutting package for PFC2D [rcPkg6.4]. </a:t>
            </a:r>
            <a:r>
              <a:rPr lang="en-AU" sz="1200" dirty="0"/>
              <a:t>Itasca Consulting Group, Inc., Technical Memorandum </a:t>
            </a:r>
            <a:r>
              <a:rPr lang="en-US" sz="1200" dirty="0"/>
              <a:t>2-5265-01:19TM13</a:t>
            </a:r>
            <a:r>
              <a:rPr lang="en-AU" sz="1200" dirty="0"/>
              <a:t> (March 5, 2019).</a:t>
            </a:r>
            <a:endParaRPr lang="en-US" sz="1000" dirty="0"/>
          </a:p>
        </p:txBody>
      </p:sp>
    </p:spTree>
    <p:extLst>
      <p:ext uri="{BB962C8B-B14F-4D97-AF65-F5344CB8AC3E}">
        <p14:creationId xmlns:p14="http://schemas.microsoft.com/office/powerpoint/2010/main" val="2488552675"/>
      </p:ext>
    </p:extLst>
  </p:cSld>
  <p:clrMapOvr>
    <a:masterClrMapping/>
  </p:clrMapOvr>
  <mc:AlternateContent xmlns:mc="http://schemas.openxmlformats.org/markup-compatibility/2006" xmlns:p14="http://schemas.microsoft.com/office/powerpoint/2010/main">
    <mc:Choice Requires="p14">
      <p:transition spd="slow" p14:dur="10000" advTm="23000"/>
    </mc:Choice>
    <mc:Fallback xmlns="">
      <p:transition spd="slow" advTm="2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ockCut-Wet(5 MPa, damage)">
            <a:hlinkClick r:id="" action="ppaction://media"/>
            <a:extLst>
              <a:ext uri="{FF2B5EF4-FFF2-40B4-BE49-F238E27FC236}">
                <a16:creationId xmlns:a16="http://schemas.microsoft.com/office/drawing/2014/main" id="{D0C4F92A-5AFF-F0FE-ABCA-30FDCE63EE87}"/>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25721" t="8068" r="5035" b="15877"/>
          <a:stretch/>
        </p:blipFill>
        <p:spPr>
          <a:xfrm>
            <a:off x="6678" y="2634063"/>
            <a:ext cx="6026804" cy="3723628"/>
          </a:xfrm>
          <a:prstGeom prst="rect">
            <a:avLst/>
          </a:prstGeom>
          <a:ln>
            <a:noFill/>
          </a:ln>
        </p:spPr>
      </p:pic>
      <p:pic>
        <p:nvPicPr>
          <p:cNvPr id="3" name="rockCut-Dry(damage)">
            <a:hlinkClick r:id="" action="ppaction://media"/>
            <a:extLst>
              <a:ext uri="{FF2B5EF4-FFF2-40B4-BE49-F238E27FC236}">
                <a16:creationId xmlns:a16="http://schemas.microsoft.com/office/drawing/2014/main" id="{ED8E7B12-1C96-3273-372A-BBAD5D30AC82}"/>
              </a:ext>
            </a:extLst>
          </p:cNvPr>
          <p:cNvPicPr>
            <a:picLocks noChangeAspect="1"/>
          </p:cNvPicPr>
          <p:nvPr>
            <a:videoFile r:link="rId4"/>
            <p:extLst>
              <p:ext uri="{DAA4B4D4-6D71-4841-9C94-3DE7FCFB9230}">
                <p14:media xmlns:p14="http://schemas.microsoft.com/office/powerpoint/2010/main" r:embed="rId3"/>
              </p:ext>
            </p:extLst>
          </p:nvPr>
        </p:nvPicPr>
        <p:blipFill>
          <a:blip r:embed="rId7"/>
          <a:srcRect l="26996" t="11166" r="3451" b="13291"/>
          <a:stretch/>
        </p:blipFill>
        <p:spPr>
          <a:xfrm>
            <a:off x="6033482" y="793047"/>
            <a:ext cx="6026804" cy="3682032"/>
          </a:xfrm>
          <a:prstGeom prst="rect">
            <a:avLst/>
          </a:prstGeom>
          <a:ln>
            <a:noFill/>
          </a:ln>
        </p:spPr>
      </p:pic>
      <p:sp>
        <p:nvSpPr>
          <p:cNvPr id="2" name="TextBox 1">
            <a:extLst>
              <a:ext uri="{FF2B5EF4-FFF2-40B4-BE49-F238E27FC236}">
                <a16:creationId xmlns:a16="http://schemas.microsoft.com/office/drawing/2014/main" id="{523D325F-5B8E-F04E-6002-1A51F51CF4E6}"/>
              </a:ext>
            </a:extLst>
          </p:cNvPr>
          <p:cNvSpPr txBox="1"/>
          <p:nvPr/>
        </p:nvSpPr>
        <p:spPr>
          <a:xfrm>
            <a:off x="800100" y="0"/>
            <a:ext cx="10591800" cy="584775"/>
          </a:xfrm>
          <a:prstGeom prst="rect">
            <a:avLst/>
          </a:prstGeom>
          <a:noFill/>
        </p:spPr>
        <p:txBody>
          <a:bodyPr wrap="square" rtlCol="0">
            <a:spAutoFit/>
          </a:bodyPr>
          <a:lstStyle/>
          <a:p>
            <a:pPr algn="ctr"/>
            <a:r>
              <a:rPr lang="en-US" sz="3200" b="1" dirty="0">
                <a:solidFill>
                  <a:srgbClr val="FF0000"/>
                </a:solidFill>
              </a:rPr>
              <a:t>Rock Cutting with PFC2D</a:t>
            </a:r>
          </a:p>
        </p:txBody>
      </p:sp>
      <p:sp>
        <p:nvSpPr>
          <p:cNvPr id="9" name="TextBox 8">
            <a:extLst>
              <a:ext uri="{FF2B5EF4-FFF2-40B4-BE49-F238E27FC236}">
                <a16:creationId xmlns:a16="http://schemas.microsoft.com/office/drawing/2014/main" id="{3D87FB78-81CD-DD60-257E-21302F35636B}"/>
              </a:ext>
            </a:extLst>
          </p:cNvPr>
          <p:cNvSpPr txBox="1"/>
          <p:nvPr/>
        </p:nvSpPr>
        <p:spPr>
          <a:xfrm>
            <a:off x="2932475" y="3849546"/>
            <a:ext cx="3618735"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solidFill>
                  <a:schemeClr val="bg1"/>
                </a:solidFill>
              </a:ln>
              <a:solidFill>
                <a:srgbClr val="FF0000"/>
              </a:solidFill>
              <a:effectLst/>
              <a:uLnTx/>
              <a:uFillTx/>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solidFill>
                    <a:schemeClr val="bg1"/>
                  </a:solidFill>
                </a:ln>
                <a:solidFill>
                  <a:srgbClr val="FF0000"/>
                </a:solidFill>
                <a:effectLst/>
                <a:uLnTx/>
                <a:uFillTx/>
                <a:ea typeface="+mn-ea"/>
                <a:cs typeface="+mn-cs"/>
              </a:rPr>
              <a:t>confinement from drilling mud</a:t>
            </a:r>
          </a:p>
        </p:txBody>
      </p:sp>
      <p:sp>
        <p:nvSpPr>
          <p:cNvPr id="4" name="TextBox 3">
            <a:extLst>
              <a:ext uri="{FF2B5EF4-FFF2-40B4-BE49-F238E27FC236}">
                <a16:creationId xmlns:a16="http://schemas.microsoft.com/office/drawing/2014/main" id="{CE15EBD9-35DD-E28C-4B98-2C7638707EA5}"/>
              </a:ext>
            </a:extLst>
          </p:cNvPr>
          <p:cNvSpPr txBox="1"/>
          <p:nvPr/>
        </p:nvSpPr>
        <p:spPr>
          <a:xfrm>
            <a:off x="10561480" y="1852255"/>
            <a:ext cx="1445652" cy="707886"/>
          </a:xfrm>
          <a:prstGeom prst="rect">
            <a:avLst/>
          </a:prstGeom>
          <a:noFill/>
        </p:spPr>
        <p:txBody>
          <a:bodyPr wrap="none" rtlCol="0">
            <a:spAutoFit/>
          </a:bodyPr>
          <a:lstStyle/>
          <a:p>
            <a:endParaRPr lang="en-US" sz="2000" b="1" dirty="0">
              <a:ln>
                <a:solidFill>
                  <a:schemeClr val="bg1"/>
                </a:solidFill>
              </a:ln>
              <a:solidFill>
                <a:srgbClr val="FF0000"/>
              </a:solidFill>
            </a:endParaRPr>
          </a:p>
          <a:p>
            <a:r>
              <a:rPr lang="en-US" sz="2000" b="1" dirty="0">
                <a:ln>
                  <a:solidFill>
                    <a:schemeClr val="bg1"/>
                  </a:solidFill>
                </a:ln>
                <a:solidFill>
                  <a:srgbClr val="FF0000"/>
                </a:solidFill>
              </a:rPr>
              <a:t>free surface</a:t>
            </a:r>
          </a:p>
        </p:txBody>
      </p:sp>
    </p:spTree>
    <p:extLst>
      <p:ext uri="{BB962C8B-B14F-4D97-AF65-F5344CB8AC3E}">
        <p14:creationId xmlns:p14="http://schemas.microsoft.com/office/powerpoint/2010/main" val="467213615"/>
      </p:ext>
    </p:extLst>
  </p:cSld>
  <p:clrMapOvr>
    <a:masterClrMapping/>
  </p:clrMapOvr>
  <mc:AlternateContent xmlns:mc="http://schemas.openxmlformats.org/markup-compatibility/2006" xmlns:p14="http://schemas.microsoft.com/office/powerpoint/2010/main">
    <mc:Choice Requires="p14">
      <p:transition spd="slow" p14:dur="10000" advTm="105000"/>
    </mc:Choice>
    <mc:Fallback xmlns="">
      <p:transition spd="slow" advTm="10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00" fill="hold"/>
                                        <p:tgtEl>
                                          <p:spTgt spid="3"/>
                                        </p:tgtEl>
                                      </p:cBhvr>
                                    </p:cmd>
                                  </p:childTnLst>
                                </p:cTn>
                              </p:par>
                            </p:childTnLst>
                          </p:cTn>
                        </p:par>
                        <p:par>
                          <p:cTn id="7" fill="hold">
                            <p:stCondLst>
                              <p:cond delay="48600"/>
                            </p:stCondLst>
                            <p:childTnLst>
                              <p:par>
                                <p:cTn id="8" presetID="1" presetClass="mediacall" presetSubtype="0" fill="hold" nodeType="afterEffect">
                                  <p:stCondLst>
                                    <p:cond delay="0"/>
                                  </p:stCondLst>
                                  <p:childTnLst>
                                    <p:cmd type="call" cmd="playFrom(0.0)">
                                      <p:cBhvr>
                                        <p:cTn id="9" dur="48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75A67-5BD2-1E2B-5B3E-A24F36F82CD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F664720-48AD-23FB-7697-E59FFF3ABC26}"/>
              </a:ext>
            </a:extLst>
          </p:cNvPr>
          <p:cNvSpPr txBox="1"/>
          <p:nvPr/>
        </p:nvSpPr>
        <p:spPr>
          <a:xfrm>
            <a:off x="5961719" y="4631362"/>
            <a:ext cx="5628474" cy="78989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FF"/>
                </a:solidFill>
                <a:effectLst/>
                <a:uLnTx/>
                <a:uFillTx/>
                <a:latin typeface="Calibri" panose="020F0502020204030204"/>
                <a:ea typeface="+mn-ea"/>
                <a:cs typeface="+mn-cs"/>
              </a:rPr>
              <a:t>parallel-bonded material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prstClr val="black"/>
                </a:solidFill>
                <a:effectLst/>
                <a:uLnTx/>
                <a:uFillTx/>
                <a:latin typeface="Calibri" panose="020F0502020204030204"/>
                <a:ea typeface="+mn-ea"/>
                <a:cs typeface="+mn-cs"/>
              </a:rPr>
              <a:t>spherical grains, cement at some contacts</a:t>
            </a:r>
          </a:p>
        </p:txBody>
      </p:sp>
      <p:sp>
        <p:nvSpPr>
          <p:cNvPr id="6" name="TextBox 5">
            <a:extLst>
              <a:ext uri="{FF2B5EF4-FFF2-40B4-BE49-F238E27FC236}">
                <a16:creationId xmlns:a16="http://schemas.microsoft.com/office/drawing/2014/main" id="{1D1148E1-7A51-FA46-C6D2-B819B866EBDB}"/>
              </a:ext>
            </a:extLst>
          </p:cNvPr>
          <p:cNvSpPr txBox="1"/>
          <p:nvPr/>
        </p:nvSpPr>
        <p:spPr>
          <a:xfrm>
            <a:off x="601807" y="4631361"/>
            <a:ext cx="5364480" cy="78989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FF"/>
                </a:solidFill>
                <a:effectLst/>
                <a:uLnTx/>
                <a:uFillTx/>
                <a:latin typeface="Calibri" panose="020F0502020204030204"/>
                <a:ea typeface="+mn-ea"/>
                <a:cs typeface="+mn-cs"/>
              </a:rPr>
              <a:t>cemented glass beads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prstClr val="black"/>
                </a:solidFill>
                <a:effectLst/>
                <a:uLnTx/>
                <a:uFillTx/>
                <a:latin typeface="Calibri" panose="020F0502020204030204"/>
                <a:ea typeface="+mn-ea"/>
                <a:cs typeface="+mn-cs"/>
              </a:rPr>
              <a:t>spherical grains, cement at some contacts</a:t>
            </a:r>
          </a:p>
        </p:txBody>
      </p:sp>
      <p:sp>
        <p:nvSpPr>
          <p:cNvPr id="8" name="TextBox 7">
            <a:extLst>
              <a:ext uri="{FF2B5EF4-FFF2-40B4-BE49-F238E27FC236}">
                <a16:creationId xmlns:a16="http://schemas.microsoft.com/office/drawing/2014/main" id="{B88B20E3-9B20-7DF9-342E-0E396A1BF274}"/>
              </a:ext>
            </a:extLst>
          </p:cNvPr>
          <p:cNvSpPr txBox="1"/>
          <p:nvPr/>
        </p:nvSpPr>
        <p:spPr>
          <a:xfrm>
            <a:off x="1183120" y="5381896"/>
            <a:ext cx="4201854"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tab pos="1297485" algn="l"/>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sandstone:</a:t>
            </a:r>
          </a:p>
          <a:p>
            <a:pPr marL="0" marR="0" lvl="0" indent="0" algn="ctr" defTabSz="914377" rtl="0" eaLnBrk="1" fontAlgn="auto" latinLnBrk="0" hangingPunct="1">
              <a:lnSpc>
                <a:spcPct val="100000"/>
              </a:lnSpc>
              <a:spcBef>
                <a:spcPts val="0"/>
              </a:spcBef>
              <a:spcAft>
                <a:spcPts val="0"/>
              </a:spcAft>
              <a:buClrTx/>
              <a:buSzTx/>
              <a:buFontTx/>
              <a:buNone/>
              <a:tabLst>
                <a:tab pos="1297485"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cemented during diagenesis</a:t>
            </a:r>
          </a:p>
        </p:txBody>
      </p:sp>
      <p:grpSp>
        <p:nvGrpSpPr>
          <p:cNvPr id="2" name="Group 1">
            <a:extLst>
              <a:ext uri="{FF2B5EF4-FFF2-40B4-BE49-F238E27FC236}">
                <a16:creationId xmlns:a16="http://schemas.microsoft.com/office/drawing/2014/main" id="{611A7BF8-6665-6601-1D18-EEDB60327A30}"/>
              </a:ext>
            </a:extLst>
          </p:cNvPr>
          <p:cNvGrpSpPr>
            <a:grpSpLocks noChangeAspect="1"/>
          </p:cNvGrpSpPr>
          <p:nvPr/>
        </p:nvGrpSpPr>
        <p:grpSpPr>
          <a:xfrm>
            <a:off x="1663175" y="1148339"/>
            <a:ext cx="3369273" cy="3323504"/>
            <a:chOff x="2952206" y="1570015"/>
            <a:chExt cx="2560320" cy="2525540"/>
          </a:xfrm>
        </p:grpSpPr>
        <p:pic>
          <p:nvPicPr>
            <p:cNvPr id="4" name="Picture 8">
              <a:extLst>
                <a:ext uri="{FF2B5EF4-FFF2-40B4-BE49-F238E27FC236}">
                  <a16:creationId xmlns:a16="http://schemas.microsoft.com/office/drawing/2014/main" id="{8F10F0AA-49F0-A0BC-ADD1-E42A00B80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206" y="1570015"/>
              <a:ext cx="2560320" cy="252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6">
              <a:extLst>
                <a:ext uri="{FF2B5EF4-FFF2-40B4-BE49-F238E27FC236}">
                  <a16:creationId xmlns:a16="http://schemas.microsoft.com/office/drawing/2014/main" id="{CF1EF912-4E76-7AF8-6F7C-7D6E1CE9A6E2}"/>
                </a:ext>
              </a:extLst>
            </p:cNvPr>
            <p:cNvSpPr/>
            <p:nvPr/>
          </p:nvSpPr>
          <p:spPr>
            <a:xfrm>
              <a:off x="4490445" y="2411485"/>
              <a:ext cx="675109" cy="6751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Times New Roman"/>
              </a:endParaRPr>
            </a:p>
          </p:txBody>
        </p:sp>
      </p:grpSp>
      <p:pic>
        <p:nvPicPr>
          <p:cNvPr id="18" name="Picture 17">
            <a:extLst>
              <a:ext uri="{FF2B5EF4-FFF2-40B4-BE49-F238E27FC236}">
                <a16:creationId xmlns:a16="http://schemas.microsoft.com/office/drawing/2014/main" id="{D85A9BC6-0FB9-4E54-A151-C5787DBB99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704" t="19444" r="12407" b="1301"/>
          <a:stretch/>
        </p:blipFill>
        <p:spPr>
          <a:xfrm>
            <a:off x="7056706" y="1428004"/>
            <a:ext cx="3129409" cy="3043839"/>
          </a:xfrm>
          <a:prstGeom prst="rect">
            <a:avLst/>
          </a:prstGeom>
        </p:spPr>
      </p:pic>
    </p:spTree>
    <p:extLst>
      <p:ext uri="{BB962C8B-B14F-4D97-AF65-F5344CB8AC3E}">
        <p14:creationId xmlns:p14="http://schemas.microsoft.com/office/powerpoint/2010/main" val="855345052"/>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207</TotalTime>
  <Words>541</Words>
  <Application>Microsoft Office PowerPoint</Application>
  <PresentationFormat>Widescreen</PresentationFormat>
  <Paragraphs>105</Paragraphs>
  <Slides>12</Slides>
  <Notes>1</Notes>
  <HiddenSlides>0</HiddenSlides>
  <MMClips>2</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12</vt:i4>
      </vt:variant>
    </vt:vector>
  </HeadingPairs>
  <TitlesOfParts>
    <vt:vector size="23" baseType="lpstr">
      <vt:lpstr>Aptos</vt:lpstr>
      <vt:lpstr>Aptos Display</vt:lpstr>
      <vt:lpstr>Arial</vt:lpstr>
      <vt:lpstr>Calibri</vt:lpstr>
      <vt:lpstr>Calibri Light</vt:lpstr>
      <vt:lpstr>Times New Roman</vt:lpstr>
      <vt:lpstr>Office Theme</vt:lpstr>
      <vt:lpstr>Office 2013 - 2022 Theme</vt:lpstr>
      <vt:lpstr>2_Office Theme</vt:lpstr>
      <vt:lpstr>7_Office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Potyondy</dc:creator>
  <cp:lastModifiedBy>David O. DeGagné</cp:lastModifiedBy>
  <cp:revision>38</cp:revision>
  <cp:lastPrinted>2025-02-28T16:06:35Z</cp:lastPrinted>
  <dcterms:created xsi:type="dcterms:W3CDTF">2024-07-10T14:12:47Z</dcterms:created>
  <dcterms:modified xsi:type="dcterms:W3CDTF">2025-09-05T00:27:50Z</dcterms:modified>
</cp:coreProperties>
</file>